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56" r:id="rId3"/>
    <p:sldId id="260" r:id="rId4"/>
    <p:sldId id="259"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F5AE"/>
    <a:srgbClr val="ECF7AD"/>
    <a:srgbClr val="F59AF5"/>
    <a:srgbClr val="E85F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7B732B-E2E6-B2C2-5141-99FF132AE00E}" v="1606" dt="2026-02-04T15:05:07.2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04/02/2026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04/02/2026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04/02/2026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04/02/2026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s://lexdenspringsessexsch-my.sharepoint.com/:w:/g/personal/careers_lexdensprings_essex_sch_uk/IQCmrSm5E486TIAc9xkSZc0aAaUtjQZ-lINKOgv3vdFao7Y?e=0Bhin2" TargetMode="External"/><Relationship Id="rId3" Type="http://schemas.openxmlformats.org/officeDocument/2006/relationships/hyperlink" Target="https://lexdenspringsessexsch-my.sharepoint.com/:f:/g/personal/careers_lexdensprings_essex_sch_uk/IgAxXqh7cSMATZroxK0LgOIWAUbhAbC6WejEaJBem-7xtmA?e=wqd22v" TargetMode="External"/><Relationship Id="rId7" Type="http://schemas.openxmlformats.org/officeDocument/2006/relationships/hyperlink" Target="https://lexdenspringsessexsch-my.sharepoint.com/:f:/g/personal/careers_lexdensprings_essex_sch_uk/IgBfK2IOd7FbTI6BJ7obEUW4AYyiMymYlq0g_3Cyk6gTLEQ?e=Bb9wkW" TargetMode="External"/><Relationship Id="rId2" Type="http://schemas.openxmlformats.org/officeDocument/2006/relationships/hyperlink" Target="https://lexdenspringsessexsch-my.sharepoint.com/:w:/g/personal/careers_lexdensprings_essex_sch_uk/IQDlpMNv0oMFRrwLum6UMBNcAXiGY9AM9EYO5UBSequFbiU?e=tcAbxZ" TargetMode="External"/><Relationship Id="rId1" Type="http://schemas.openxmlformats.org/officeDocument/2006/relationships/slideLayout" Target="../slideLayouts/slideLayout1.xml"/><Relationship Id="rId6" Type="http://schemas.openxmlformats.org/officeDocument/2006/relationships/hyperlink" Target="https://lexdenspringsessexsch-my.sharepoint.com/:w:/g/personal/careers_lexdensprings_essex_sch_uk/IQDMZu3JSr_RT47vzfZ6G2ITAYDmA03iJGLuOwgAywLyE74?e=6hmPym" TargetMode="External"/><Relationship Id="rId5" Type="http://schemas.openxmlformats.org/officeDocument/2006/relationships/hyperlink" Target="https://lexdenspringsessexsch-my.sharepoint.com/:f:/g/personal/careers_lexdensprings_essex_sch_uk/IgCT1T4W3vhHRICKggBge6ImAQywfrKBWOhZkWJT1CBbwA4?e=ixshMT" TargetMode="External"/><Relationship Id="rId4" Type="http://schemas.openxmlformats.org/officeDocument/2006/relationships/hyperlink" Target="https://forms.office.com/e/jk0eJ8xbH8"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lexdenspringsessexsch-my.sharepoint.com/:f:/g/personal/careers_lexdensprings_essex_sch_uk/IgDTO8Y5vPcEQLNfwRTBTL__AZHpDDq1ID_e4fXWqhk5sAU?e=aGISJS" TargetMode="External"/><Relationship Id="rId3" Type="http://schemas.openxmlformats.org/officeDocument/2006/relationships/hyperlink" Target="https://lexdenspringsessexsch-my.sharepoint.com/:f:/g/personal/careers_lexdensprings_essex_sch_uk/IgAxXqh7cSMATZroxK0LgOIWAUbhAbC6WejEaJBem-7xtmA?e=wqd22v" TargetMode="External"/><Relationship Id="rId7" Type="http://schemas.openxmlformats.org/officeDocument/2006/relationships/hyperlink" Target="https://lexdenspringsessexsch-my.sharepoint.com/:f:/g/personal/careers_lexdensprings_essex_sch_uk/IgBfK2IOd7FbTI6BJ7obEUW4AYyiMymYlq0g_3Cyk6gTLEQ?e=Bb9wkW" TargetMode="External"/><Relationship Id="rId2" Type="http://schemas.openxmlformats.org/officeDocument/2006/relationships/hyperlink" Target="https://lexdenspringsessexsch-my.sharepoint.com/:w:/g/personal/careers_lexdensprings_essex_sch_uk/IQDlpMNv0oMFRrwLum6UMBNcAXiGY9AM9EYO5UBSequFbiU?e=tcAbxZ" TargetMode="External"/><Relationship Id="rId1" Type="http://schemas.openxmlformats.org/officeDocument/2006/relationships/slideLayout" Target="../slideLayouts/slideLayout1.xml"/><Relationship Id="rId6" Type="http://schemas.openxmlformats.org/officeDocument/2006/relationships/hyperlink" Target="https://lexdenspringsessexsch-my.sharepoint.com/:w:/g/personal/careers_lexdensprings_essex_sch_uk/IQDMZu3JSr_RT47vzfZ6G2ITAYDmA03iJGLuOwgAywLyE74?e=6hmPym" TargetMode="External"/><Relationship Id="rId5" Type="http://schemas.openxmlformats.org/officeDocument/2006/relationships/hyperlink" Target="https://lexdenspringsessexsch-my.sharepoint.com/:f:/g/personal/careers_lexdensprings_essex_sch_uk/IgCT1T4W3vhHRICKggBge6ImAQywfrKBWOhZkWJT1CBbwA4?e=ixshMT" TargetMode="External"/><Relationship Id="rId4" Type="http://schemas.openxmlformats.org/officeDocument/2006/relationships/hyperlink" Target="https://forms.office.com/e/jk0eJ8xbH8"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forms.office.com/e/jk0eJ8xbH8" TargetMode="External"/><Relationship Id="rId7" Type="http://schemas.openxmlformats.org/officeDocument/2006/relationships/hyperlink" Target="https://lexdenspringsessexsch-my.sharepoint.com/:f:/g/personal/careers_lexdensprings_essex_sch_uk/IgDTO8Y5vPcEQLNfwRTBTL__AZHpDDq1ID_e4fXWqhk5sAU?e=aGISJS" TargetMode="External"/><Relationship Id="rId2" Type="http://schemas.openxmlformats.org/officeDocument/2006/relationships/hyperlink" Target="https://lexdenspringsessexsch-my.sharepoint.com/:w:/g/personal/careers_lexdensprings_essex_sch_uk/IQDlpMNv0oMFRrwLum6UMBNcAXiGY9AM9EYO5UBSequFbiU?e=tcAbxZ" TargetMode="External"/><Relationship Id="rId1" Type="http://schemas.openxmlformats.org/officeDocument/2006/relationships/slideLayout" Target="../slideLayouts/slideLayout1.xml"/><Relationship Id="rId6" Type="http://schemas.openxmlformats.org/officeDocument/2006/relationships/hyperlink" Target="https://lexdenspringsessexsch-my.sharepoint.com/:f:/g/personal/careers_lexdensprings_essex_sch_uk/IgAxXqh7cSMATZroxK0LgOIWAUbhAbC6WejEaJBem-7xtmA?e=wqd22v" TargetMode="External"/><Relationship Id="rId5" Type="http://schemas.openxmlformats.org/officeDocument/2006/relationships/hyperlink" Target="https://lexdenspringsessexsch-my.sharepoint.com/:b:/g/personal/careers_lexdensprings_essex_sch_uk/IQCazjJVUbfgRIydQQw979GCAStnRxXkq6kBbITqHVnnSFQ?e=pPeSKL" TargetMode="External"/><Relationship Id="rId4" Type="http://schemas.openxmlformats.org/officeDocument/2006/relationships/hyperlink" Target="https://lexdenspringsessexsch-my.sharepoint.com/:w:/g/personal/careers_lexdensprings_essex_sch_uk/IQDMZu3JSr_RT47vzfZ6G2ITAYDmA03iJGLuOwgAywLyE74?e=6hmPy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9313A4F-1B6D-A087-F048-43CD9E888D9C}"/>
              </a:ext>
            </a:extLst>
          </p:cNvPr>
          <p:cNvSpPr/>
          <p:nvPr/>
        </p:nvSpPr>
        <p:spPr>
          <a:xfrm>
            <a:off x="-12039" y="0"/>
            <a:ext cx="2684751" cy="6862370"/>
          </a:xfrm>
          <a:prstGeom prst="rect">
            <a:avLst/>
          </a:prstGeom>
          <a:solidFill>
            <a:schemeClr val="tx2">
              <a:lumMod val="75000"/>
              <a:lumOff val="25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6228047-476C-E54C-DFF4-8F6817996653}"/>
              </a:ext>
            </a:extLst>
          </p:cNvPr>
          <p:cNvSpPr>
            <a:spLocks noGrp="1"/>
          </p:cNvSpPr>
          <p:nvPr>
            <p:ph type="title"/>
          </p:nvPr>
        </p:nvSpPr>
        <p:spPr>
          <a:xfrm>
            <a:off x="106680" y="131445"/>
            <a:ext cx="2448560" cy="6618923"/>
          </a:xfrm>
        </p:spPr>
        <p:txBody>
          <a:bodyPr>
            <a:normAutofit/>
          </a:bodyPr>
          <a:lstStyle/>
          <a:p>
            <a:pPr algn="ctr">
              <a:lnSpc>
                <a:spcPct val="150000"/>
              </a:lnSpc>
            </a:pPr>
            <a:r>
              <a:rPr lang="en-GB" sz="2800" dirty="0">
                <a:solidFill>
                  <a:schemeClr val="bg1"/>
                </a:solidFill>
              </a:rPr>
              <a:t>Introduction </a:t>
            </a:r>
            <a:br>
              <a:rPr lang="en-GB" sz="2800" dirty="0">
                <a:solidFill>
                  <a:schemeClr val="bg1"/>
                </a:solidFill>
              </a:rPr>
            </a:br>
            <a:r>
              <a:rPr lang="en-GB" sz="2800" dirty="0">
                <a:solidFill>
                  <a:schemeClr val="bg1"/>
                </a:solidFill>
              </a:rPr>
              <a:t>to the </a:t>
            </a:r>
            <a:br>
              <a:rPr lang="en-GB" sz="2800" dirty="0">
                <a:solidFill>
                  <a:schemeClr val="bg1"/>
                </a:solidFill>
              </a:rPr>
            </a:br>
            <a:r>
              <a:rPr lang="en-GB" sz="2800" dirty="0">
                <a:solidFill>
                  <a:schemeClr val="bg1"/>
                </a:solidFill>
              </a:rPr>
              <a:t>Lexden Springs Career Programmes</a:t>
            </a:r>
            <a:endParaRPr lang="en-US" sz="2800" dirty="0">
              <a:solidFill>
                <a:schemeClr val="bg1"/>
              </a:solidFill>
            </a:endParaRPr>
          </a:p>
        </p:txBody>
      </p:sp>
      <p:sp>
        <p:nvSpPr>
          <p:cNvPr id="3" name="Content Placeholder 2">
            <a:extLst>
              <a:ext uri="{FF2B5EF4-FFF2-40B4-BE49-F238E27FC236}">
                <a16:creationId xmlns:a16="http://schemas.microsoft.com/office/drawing/2014/main" id="{69A12B6B-0E9C-424F-2831-3F852E3CC3F4}"/>
              </a:ext>
            </a:extLst>
          </p:cNvPr>
          <p:cNvSpPr>
            <a:spLocks noGrp="1"/>
          </p:cNvSpPr>
          <p:nvPr>
            <p:ph idx="1"/>
          </p:nvPr>
        </p:nvSpPr>
        <p:spPr>
          <a:xfrm>
            <a:off x="3043803" y="260985"/>
            <a:ext cx="8767197" cy="5085067"/>
          </a:xfrm>
        </p:spPr>
        <p:txBody>
          <a:bodyPr vert="horz" lIns="91440" tIns="45720" rIns="91440" bIns="45720" rtlCol="0" anchor="t">
            <a:normAutofit fontScale="77500" lnSpcReduction="20000"/>
          </a:bodyPr>
          <a:lstStyle/>
          <a:p>
            <a:pPr marL="0" indent="0">
              <a:lnSpc>
                <a:spcPct val="120000"/>
              </a:lnSpc>
              <a:buNone/>
            </a:pPr>
            <a:r>
              <a:rPr lang="en-GB" sz="1800" dirty="0"/>
              <a:t>At </a:t>
            </a:r>
            <a:r>
              <a:rPr lang="en-GB" sz="1800" b="1" dirty="0"/>
              <a:t>Lexden Springs</a:t>
            </a:r>
            <a:r>
              <a:rPr lang="en-GB" sz="1800" dirty="0"/>
              <a:t> we define Careers (and work) as </a:t>
            </a:r>
            <a:r>
              <a:rPr lang="en-GB" sz="1800" b="1" dirty="0"/>
              <a:t>meaningful and purposeful experiences and activities</a:t>
            </a:r>
            <a:r>
              <a:rPr lang="en-GB" sz="1800" dirty="0">
                <a:highlight>
                  <a:srgbClr val="FFFFFF"/>
                </a:highlight>
                <a:latin typeface="Aptos"/>
                <a:ea typeface="Calibri"/>
                <a:cs typeface="Calibri"/>
              </a:rPr>
              <a:t> that our pupils can access and develop during both their time at school, and when they have moved on from school.   For our active learners we will be providing activities that increase the likelihood of paid employment.</a:t>
            </a:r>
            <a:endParaRPr lang="en-GB" sz="1800" dirty="0">
              <a:latin typeface="Aptos"/>
            </a:endParaRPr>
          </a:p>
          <a:p>
            <a:pPr marL="0" indent="0">
              <a:lnSpc>
                <a:spcPct val="120000"/>
              </a:lnSpc>
              <a:buNone/>
            </a:pPr>
            <a:r>
              <a:rPr lang="en-GB" sz="1800" dirty="0">
                <a:highlight>
                  <a:srgbClr val="FFFFFF"/>
                </a:highlight>
                <a:ea typeface="Calibri"/>
                <a:cs typeface="Calibri"/>
              </a:rPr>
              <a:t>Pupils will be developing their autonomy throughout their time at school, by this we mean the</a:t>
            </a:r>
            <a:r>
              <a:rPr lang="en-GB" sz="1800" dirty="0">
                <a:solidFill>
                  <a:srgbClr val="000000"/>
                </a:solidFill>
                <a:highlight>
                  <a:srgbClr val="FFFFFF"/>
                </a:highlight>
                <a:ea typeface="Calibri"/>
                <a:cs typeface="Calibri"/>
              </a:rPr>
              <a:t> pupils ability to make choices, to have their voices heard and to feel, where possible, that they have control of their lives and actions.</a:t>
            </a:r>
            <a:endParaRPr lang="en-GB" sz="1200" dirty="0">
              <a:solidFill>
                <a:srgbClr val="0A0A0A"/>
              </a:solidFill>
              <a:highlight>
                <a:srgbClr val="FFFFFF"/>
              </a:highlight>
              <a:ea typeface="+mn-lt"/>
              <a:cs typeface="+mn-lt"/>
            </a:endParaRPr>
          </a:p>
          <a:p>
            <a:pPr marL="0" indent="0">
              <a:lnSpc>
                <a:spcPct val="120000"/>
              </a:lnSpc>
              <a:buNone/>
            </a:pPr>
            <a:r>
              <a:rPr lang="en-GB" sz="1800" dirty="0">
                <a:solidFill>
                  <a:srgbClr val="000000"/>
                </a:solidFill>
                <a:highlight>
                  <a:srgbClr val="FFFFFF"/>
                </a:highlight>
                <a:ea typeface="Calibri"/>
                <a:cs typeface="Calibri"/>
              </a:rPr>
              <a:t>We work with parents and relevant organisations to share Careers advice and guidance and that is reflected in our programme.</a:t>
            </a:r>
          </a:p>
          <a:p>
            <a:pPr marL="0" indent="0">
              <a:lnSpc>
                <a:spcPct val="120000"/>
              </a:lnSpc>
              <a:buNone/>
            </a:pPr>
            <a:r>
              <a:rPr lang="en-GB" sz="1800" dirty="0">
                <a:solidFill>
                  <a:schemeClr val="accent2"/>
                </a:solidFill>
              </a:rPr>
              <a:t>Active / </a:t>
            </a:r>
            <a:r>
              <a:rPr lang="en-GB" sz="1800" dirty="0">
                <a:solidFill>
                  <a:schemeClr val="accent4"/>
                </a:solidFill>
              </a:rPr>
              <a:t>Explore / </a:t>
            </a:r>
            <a:r>
              <a:rPr lang="en-GB" sz="1800" dirty="0">
                <a:solidFill>
                  <a:schemeClr val="accent5"/>
                </a:solidFill>
              </a:rPr>
              <a:t>Towards Independence Pathway</a:t>
            </a:r>
            <a:r>
              <a:rPr lang="en-GB" sz="1800" dirty="0"/>
              <a:t> – to increase the pupil's possibility of gaining paid or voluntary work and their active participation in the community.</a:t>
            </a:r>
          </a:p>
          <a:p>
            <a:pPr marL="0" indent="0">
              <a:lnSpc>
                <a:spcPct val="120000"/>
              </a:lnSpc>
              <a:buNone/>
            </a:pPr>
            <a:r>
              <a:rPr lang="en-GB" sz="1800" dirty="0"/>
              <a:t>These pupils might go onto further education or adult education, supported employment agencies. These pupils might have PA support to help with Voluntary work, accessing the community and developing life skills. They might also attend day services to continue working on these areas.</a:t>
            </a:r>
          </a:p>
          <a:p>
            <a:pPr marL="0" indent="0">
              <a:lnSpc>
                <a:spcPct val="120000"/>
              </a:lnSpc>
              <a:buNone/>
            </a:pPr>
            <a:r>
              <a:rPr lang="en-GB" sz="1800" dirty="0">
                <a:solidFill>
                  <a:schemeClr val="accent6"/>
                </a:solidFill>
              </a:rPr>
              <a:t>Experience Pathway – </a:t>
            </a:r>
            <a:r>
              <a:rPr lang="en-GB" sz="1800" dirty="0"/>
              <a:t>to increase the pupil's exposure to meaningful and purposeful activities and their active participation in the community.</a:t>
            </a:r>
          </a:p>
          <a:p>
            <a:pPr marL="0" indent="0">
              <a:lnSpc>
                <a:spcPct val="120000"/>
              </a:lnSpc>
              <a:buNone/>
            </a:pPr>
            <a:r>
              <a:rPr lang="en-GB" sz="1800" dirty="0"/>
              <a:t>These pupils might move onto a mix of day services and PA support, accessing the community and developing their autonomy</a:t>
            </a:r>
          </a:p>
          <a:p>
            <a:pPr marL="0" indent="0">
              <a:lnSpc>
                <a:spcPct val="120000"/>
              </a:lnSpc>
              <a:buNone/>
            </a:pPr>
            <a:r>
              <a:rPr lang="en-GB" sz="1800" dirty="0"/>
              <a:t>On the school website you can find The Provider Access policy and the Careers policy for parents and pupils. </a:t>
            </a:r>
          </a:p>
          <a:p>
            <a:pPr marL="0" indent="0">
              <a:buNone/>
            </a:pPr>
            <a:endParaRPr lang="en-GB" sz="1400"/>
          </a:p>
          <a:p>
            <a:pPr marL="0" indent="0">
              <a:buNone/>
            </a:pPr>
            <a:endParaRPr lang="en-GB" sz="1400"/>
          </a:p>
          <a:p>
            <a:pPr marL="0" indent="0">
              <a:buNone/>
            </a:pPr>
            <a:endParaRPr lang="en-GB" sz="1800"/>
          </a:p>
          <a:p>
            <a:pPr marL="0" indent="0">
              <a:buNone/>
            </a:pPr>
            <a:endParaRPr lang="en-GB" sz="1800"/>
          </a:p>
          <a:p>
            <a:pPr marL="0" indent="0">
              <a:buNone/>
            </a:pPr>
            <a:endParaRPr lang="en-GB" sz="1800"/>
          </a:p>
          <a:p>
            <a:pPr marL="0" indent="0">
              <a:buNone/>
            </a:pPr>
            <a:endParaRPr lang="en-GB" sz="1800"/>
          </a:p>
        </p:txBody>
      </p:sp>
      <p:sp>
        <p:nvSpPr>
          <p:cNvPr id="5" name="TextBox 4">
            <a:extLst>
              <a:ext uri="{FF2B5EF4-FFF2-40B4-BE49-F238E27FC236}">
                <a16:creationId xmlns:a16="http://schemas.microsoft.com/office/drawing/2014/main" id="{E588AA80-51FF-82FC-6A29-5EEED732633A}"/>
              </a:ext>
            </a:extLst>
          </p:cNvPr>
          <p:cNvSpPr txBox="1"/>
          <p:nvPr/>
        </p:nvSpPr>
        <p:spPr>
          <a:xfrm>
            <a:off x="3047808" y="5348008"/>
            <a:ext cx="8773675" cy="1092607"/>
          </a:xfrm>
          <a:prstGeom prst="rect">
            <a:avLst/>
          </a:prstGeom>
          <a:solidFill>
            <a:schemeClr val="tx2">
              <a:lumMod val="10000"/>
              <a:lumOff val="9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300"/>
              <a:t>The Careers Programme follows the eight updated Gatsby benchmarks (1 stable careers programme, 2 Learning from career and labour market information, 3 Addressing the needs of each pupil, 4 Linking curriculum learning to careers, 5 Encounters with Employers and employees, 6 Experiences of workplaces, 7 Encounters with further and higher education, 8 Personal guidance) and reflects the CDI framework six lifelong career skills (Grow, Explore, Manage, Create, Balance, See the Big Picture)</a:t>
            </a:r>
            <a:endParaRPr lang="en-US"/>
          </a:p>
        </p:txBody>
      </p:sp>
    </p:spTree>
    <p:extLst>
      <p:ext uri="{BB962C8B-B14F-4D97-AF65-F5344CB8AC3E}">
        <p14:creationId xmlns:p14="http://schemas.microsoft.com/office/powerpoint/2010/main" val="27385717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EC469EA-B53F-6B37-C251-C56C282FC970}"/>
              </a:ext>
            </a:extLst>
          </p:cNvPr>
          <p:cNvGraphicFramePr>
            <a:graphicFrameLocks noGrp="1"/>
          </p:cNvGraphicFramePr>
          <p:nvPr>
            <p:extLst>
              <p:ext uri="{D42A27DB-BD31-4B8C-83A1-F6EECF244321}">
                <p14:modId xmlns:p14="http://schemas.microsoft.com/office/powerpoint/2010/main" val="3085423121"/>
              </p:ext>
            </p:extLst>
          </p:nvPr>
        </p:nvGraphicFramePr>
        <p:xfrm>
          <a:off x="162560" y="121920"/>
          <a:ext cx="11781830" cy="6651750"/>
        </p:xfrm>
        <a:graphic>
          <a:graphicData uri="http://schemas.openxmlformats.org/drawingml/2006/table">
            <a:tbl>
              <a:tblPr firstRow="1" bandRow="1">
                <a:tableStyleId>{5C22544A-7EE6-4342-B048-85BDC9FD1C3A}</a:tableStyleId>
              </a:tblPr>
              <a:tblGrid>
                <a:gridCol w="1167626">
                  <a:extLst>
                    <a:ext uri="{9D8B030D-6E8A-4147-A177-3AD203B41FA5}">
                      <a16:colId xmlns:a16="http://schemas.microsoft.com/office/drawing/2014/main" val="1410628751"/>
                    </a:ext>
                  </a:extLst>
                </a:gridCol>
                <a:gridCol w="6801123">
                  <a:extLst>
                    <a:ext uri="{9D8B030D-6E8A-4147-A177-3AD203B41FA5}">
                      <a16:colId xmlns:a16="http://schemas.microsoft.com/office/drawing/2014/main" val="2354999030"/>
                    </a:ext>
                  </a:extLst>
                </a:gridCol>
                <a:gridCol w="3813081">
                  <a:extLst>
                    <a:ext uri="{9D8B030D-6E8A-4147-A177-3AD203B41FA5}">
                      <a16:colId xmlns:a16="http://schemas.microsoft.com/office/drawing/2014/main" val="3311865588"/>
                    </a:ext>
                  </a:extLst>
                </a:gridCol>
              </a:tblGrid>
              <a:tr h="373159">
                <a:tc gridSpan="3">
                  <a:txBody>
                    <a:bodyPr/>
                    <a:lstStyle/>
                    <a:p>
                      <a:r>
                        <a:rPr lang="en-GB" dirty="0"/>
                        <a:t>Active - </a:t>
                      </a:r>
                      <a:r>
                        <a:rPr lang="en-GB" sz="1000" dirty="0">
                          <a:solidFill>
                            <a:schemeClr val="bg1"/>
                          </a:solidFill>
                        </a:rPr>
                        <a:t>P</a:t>
                      </a:r>
                      <a:r>
                        <a:rPr lang="en-GB" sz="1000" b="0" i="0" u="none" strike="noStrike" noProof="0" dirty="0">
                          <a:solidFill>
                            <a:schemeClr val="bg1"/>
                          </a:solidFill>
                          <a:latin typeface="Aptos"/>
                        </a:rPr>
                        <a:t>upils have a severe learning disabilities, they learn through practical learning experiences, leading on to more focused learning tasks</a:t>
                      </a:r>
                      <a:endParaRPr lang="en-US" sz="1000" dirty="0">
                        <a:solidFill>
                          <a:schemeClr val="bg1"/>
                        </a:solidFill>
                      </a:endParaRPr>
                    </a:p>
                  </a:txBody>
                  <a:tcPr>
                    <a:solidFill>
                      <a:schemeClr val="accent2"/>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68783155"/>
                  </a:ext>
                </a:extLst>
              </a:tr>
              <a:tr h="264822">
                <a:tc>
                  <a:txBody>
                    <a:bodyPr/>
                    <a:lstStyle/>
                    <a:p>
                      <a:pPr lvl="0" algn="ctr">
                        <a:buNone/>
                      </a:pPr>
                      <a:r>
                        <a:rPr lang="en-GB" sz="1100" b="1" dirty="0"/>
                        <a:t>Key Stage</a:t>
                      </a:r>
                    </a:p>
                  </a:txBody>
                  <a:tcPr>
                    <a:solidFill>
                      <a:schemeClr val="accent2">
                        <a:lumMod val="20000"/>
                        <a:lumOff val="80000"/>
                      </a:schemeClr>
                    </a:solidFill>
                  </a:tcPr>
                </a:tc>
                <a:tc>
                  <a:txBody>
                    <a:bodyPr/>
                    <a:lstStyle/>
                    <a:p>
                      <a:pPr lvl="0" algn="ctr">
                        <a:buNone/>
                      </a:pPr>
                      <a:r>
                        <a:rPr lang="en-GB" sz="1100" b="1" i="0" u="none" strike="noStrike" noProof="0" dirty="0">
                          <a:solidFill>
                            <a:srgbClr val="000000"/>
                          </a:solidFill>
                          <a:latin typeface="Aptos"/>
                        </a:rPr>
                        <a:t>What do we want the pupils to learn or experience?</a:t>
                      </a:r>
                    </a:p>
                  </a:txBody>
                  <a:tcPr>
                    <a:solidFill>
                      <a:schemeClr val="accent2">
                        <a:lumMod val="20000"/>
                        <a:lumOff val="80000"/>
                      </a:schemeClr>
                    </a:solidFill>
                  </a:tcPr>
                </a:tc>
                <a:tc>
                  <a:txBody>
                    <a:bodyPr/>
                    <a:lstStyle/>
                    <a:p>
                      <a:pPr lvl="0" algn="ctr">
                        <a:buNone/>
                      </a:pPr>
                      <a:r>
                        <a:rPr lang="en-GB" sz="1100" b="1" i="0" u="none" strike="noStrike" noProof="0" dirty="0">
                          <a:solidFill>
                            <a:srgbClr val="000000"/>
                          </a:solidFill>
                          <a:latin typeface="Aptos"/>
                        </a:rPr>
                        <a:t>How will we do this?</a:t>
                      </a:r>
                      <a:endParaRPr lang="en-GB" sz="1100" b="1" dirty="0"/>
                    </a:p>
                  </a:txBody>
                  <a:tcPr>
                    <a:solidFill>
                      <a:schemeClr val="accent2">
                        <a:lumMod val="20000"/>
                        <a:lumOff val="80000"/>
                      </a:schemeClr>
                    </a:solidFill>
                  </a:tcPr>
                </a:tc>
                <a:extLst>
                  <a:ext uri="{0D108BD9-81ED-4DB2-BD59-A6C34878D82A}">
                    <a16:rowId xmlns:a16="http://schemas.microsoft.com/office/drawing/2014/main" val="2855000287"/>
                  </a:ext>
                </a:extLst>
              </a:tr>
              <a:tr h="589980">
                <a:tc>
                  <a:txBody>
                    <a:bodyPr/>
                    <a:lstStyle/>
                    <a:p>
                      <a:pPr lvl="0">
                        <a:buNone/>
                      </a:pPr>
                      <a:r>
                        <a:rPr lang="en-GB" sz="1100" b="0" i="0" u="none" strike="noStrike" noProof="0" dirty="0">
                          <a:solidFill>
                            <a:srgbClr val="000000"/>
                          </a:solidFill>
                          <a:latin typeface="Aptos"/>
                        </a:rPr>
                        <a:t>All age / ability groups</a:t>
                      </a:r>
                      <a:endParaRPr lang="en-US" sz="1100" dirty="0"/>
                    </a:p>
                  </a:txBody>
                  <a:tcPr>
                    <a:solidFill>
                      <a:schemeClr val="accent2">
                        <a:lumMod val="20000"/>
                        <a:lumOff val="80000"/>
                      </a:schemeClr>
                    </a:solidFill>
                  </a:tcPr>
                </a:tc>
                <a:tc>
                  <a:txBody>
                    <a:bodyPr/>
                    <a:lstStyle/>
                    <a:p>
                      <a:pPr lvl="0">
                        <a:buNone/>
                      </a:pPr>
                      <a:r>
                        <a:rPr lang="en-GB" sz="1050" b="0" i="0" u="none" strike="noStrike" noProof="0" dirty="0">
                          <a:solidFill>
                            <a:srgbClr val="000000"/>
                          </a:solidFill>
                          <a:latin typeface="Aptos"/>
                        </a:rPr>
                        <a:t>Careers Activity days involving employers and industries coming into the school</a:t>
                      </a:r>
                      <a:endParaRPr lang="en-US" sz="1050" b="0" i="0" u="none" strike="noStrike" noProof="0" dirty="0">
                        <a:solidFill>
                          <a:srgbClr val="000000"/>
                        </a:solidFill>
                        <a:latin typeface="Aptos"/>
                      </a:endParaRPr>
                    </a:p>
                    <a:p>
                      <a:pPr lvl="0">
                        <a:buNone/>
                      </a:pPr>
                      <a:r>
                        <a:rPr lang="en-GB" sz="1050" b="0" i="0" u="none" strike="noStrike" noProof="0" dirty="0">
                          <a:solidFill>
                            <a:srgbClr val="000000"/>
                          </a:solidFill>
                          <a:latin typeface="Aptos"/>
                        </a:rPr>
                        <a:t>Visiting and participating in the community</a:t>
                      </a:r>
                    </a:p>
                    <a:p>
                      <a:pPr lvl="0">
                        <a:buNone/>
                      </a:pPr>
                      <a:r>
                        <a:rPr lang="en-GB" sz="1050" b="0" i="0" u="none" strike="noStrike" noProof="0" dirty="0">
                          <a:solidFill>
                            <a:srgbClr val="000000"/>
                          </a:solidFill>
                          <a:latin typeface="Aptos"/>
                        </a:rPr>
                        <a:t>Developing work and life skills</a:t>
                      </a:r>
                    </a:p>
                  </a:txBody>
                  <a:tcPr>
                    <a:solidFill>
                      <a:schemeClr val="accent2">
                        <a:lumMod val="20000"/>
                        <a:lumOff val="80000"/>
                      </a:schemeClr>
                    </a:solidFill>
                  </a:tcPr>
                </a:tc>
                <a:tc>
                  <a:txBody>
                    <a:bodyPr/>
                    <a:lstStyle/>
                    <a:p>
                      <a:pPr lvl="0">
                        <a:buNone/>
                      </a:pPr>
                      <a:r>
                        <a:rPr lang="en-GB" sz="1050" dirty="0"/>
                        <a:t> </a:t>
                      </a:r>
                      <a:r>
                        <a:rPr lang="en-GB" sz="1050" b="0" i="0" u="none" strike="noStrike" noProof="0" dirty="0">
                          <a:latin typeface="Aptos"/>
                          <a:hlinkClick r:id="rId2"/>
                        </a:rPr>
                        <a:t>Accessing the Community.docx</a:t>
                      </a:r>
                    </a:p>
                    <a:p>
                      <a:pPr lvl="0">
                        <a:buNone/>
                      </a:pPr>
                      <a:r>
                        <a:rPr lang="en-GB" sz="1050" b="0" i="0" u="none" strike="noStrike" noProof="0" dirty="0">
                          <a:latin typeface="Aptos"/>
                        </a:rPr>
                        <a:t>Preparation - experience – reflection</a:t>
                      </a:r>
                    </a:p>
                    <a:p>
                      <a:pPr lvl="0">
                        <a:buNone/>
                      </a:pPr>
                      <a:r>
                        <a:rPr lang="en-GB" sz="1100" b="0" i="0" u="none" strike="noStrike" noProof="0" dirty="0">
                          <a:solidFill>
                            <a:srgbClr val="000000"/>
                          </a:solidFill>
                          <a:latin typeface="Aptos"/>
                        </a:rPr>
                        <a:t>Class observations and learning walks</a:t>
                      </a:r>
                      <a:endParaRPr lang="en-GB" dirty="0"/>
                    </a:p>
                  </a:txBody>
                  <a:tcPr>
                    <a:solidFill>
                      <a:schemeClr val="accent2">
                        <a:lumMod val="20000"/>
                        <a:lumOff val="80000"/>
                      </a:schemeClr>
                    </a:solidFill>
                  </a:tcPr>
                </a:tc>
                <a:extLst>
                  <a:ext uri="{0D108BD9-81ED-4DB2-BD59-A6C34878D82A}">
                    <a16:rowId xmlns:a16="http://schemas.microsoft.com/office/drawing/2014/main" val="1133406180"/>
                  </a:ext>
                </a:extLst>
              </a:tr>
              <a:tr h="920369">
                <a:tc>
                  <a:txBody>
                    <a:bodyPr/>
                    <a:lstStyle/>
                    <a:p>
                      <a:r>
                        <a:rPr lang="en-GB" sz="1100" dirty="0"/>
                        <a:t>KS1 / 2</a:t>
                      </a:r>
                    </a:p>
                  </a:txBody>
                  <a:tcPr>
                    <a:solidFill>
                      <a:schemeClr val="accent2">
                        <a:lumMod val="20000"/>
                        <a:lumOff val="80000"/>
                      </a:schemeClr>
                    </a:solidFill>
                  </a:tcPr>
                </a:tc>
                <a:tc>
                  <a:txBody>
                    <a:bodyPr/>
                    <a:lstStyle/>
                    <a:p>
                      <a:pPr lvl="0">
                        <a:buNone/>
                      </a:pPr>
                      <a:r>
                        <a:rPr lang="en-GB" sz="1050" b="0" i="0" u="none" strike="noStrike" noProof="0" dirty="0">
                          <a:solidFill>
                            <a:srgbClr val="000000"/>
                          </a:solidFill>
                          <a:latin typeface="Aptos"/>
                        </a:rPr>
                        <a:t>Introducing Choice making skills</a:t>
                      </a:r>
                    </a:p>
                    <a:p>
                      <a:pPr lvl="0">
                        <a:buNone/>
                      </a:pPr>
                      <a:r>
                        <a:rPr lang="en-GB" sz="1050" b="0" i="0" u="none" strike="noStrike" noProof="0" dirty="0">
                          <a:solidFill>
                            <a:srgbClr val="000000"/>
                          </a:solidFill>
                          <a:latin typeface="Aptos"/>
                        </a:rPr>
                        <a:t>Developing Literacy and numeracy awareness</a:t>
                      </a:r>
                    </a:p>
                    <a:p>
                      <a:pPr lvl="0">
                        <a:buNone/>
                      </a:pPr>
                      <a:r>
                        <a:rPr lang="en-GB" sz="1050" b="0" i="0" u="none" strike="noStrike" noProof="0" dirty="0">
                          <a:solidFill>
                            <a:srgbClr val="000000"/>
                          </a:solidFill>
                          <a:latin typeface="Aptos"/>
                        </a:rPr>
                        <a:t>Learning about people who can help them and asking for help</a:t>
                      </a:r>
                    </a:p>
                    <a:p>
                      <a:pPr lvl="0">
                        <a:buNone/>
                      </a:pPr>
                      <a:r>
                        <a:rPr lang="en-GB" sz="1050" b="0" i="0" u="none" strike="noStrike" noProof="0" dirty="0">
                          <a:solidFill>
                            <a:srgbClr val="000000"/>
                          </a:solidFill>
                          <a:latin typeface="Aptos"/>
                        </a:rPr>
                        <a:t>Recognising that people have jobs</a:t>
                      </a:r>
                    </a:p>
                    <a:p>
                      <a:pPr lvl="0">
                        <a:buNone/>
                      </a:pPr>
                      <a:r>
                        <a:rPr lang="en-GB" sz="1050" b="0" i="0" u="none" strike="noStrike" noProof="0" dirty="0">
                          <a:solidFill>
                            <a:srgbClr val="000000"/>
                          </a:solidFill>
                          <a:latin typeface="Aptos"/>
                        </a:rPr>
                        <a:t>Understanding the world</a:t>
                      </a:r>
                    </a:p>
                  </a:txBody>
                  <a:tcPr>
                    <a:solidFill>
                      <a:schemeClr val="accent2">
                        <a:lumMod val="20000"/>
                        <a:lumOff val="80000"/>
                      </a:schemeClr>
                    </a:solidFill>
                  </a:tcPr>
                </a:tc>
                <a:tc>
                  <a:txBody>
                    <a:bodyPr/>
                    <a:lstStyle/>
                    <a:p>
                      <a:r>
                        <a:rPr lang="en-GB" sz="1050" dirty="0"/>
                        <a:t>Active Curriculum </a:t>
                      </a:r>
                    </a:p>
                    <a:p>
                      <a:pPr lvl="0">
                        <a:buNone/>
                      </a:pPr>
                      <a:r>
                        <a:rPr lang="en-GB" sz="1050" dirty="0"/>
                        <a:t>Little City</a:t>
                      </a:r>
                    </a:p>
                    <a:p>
                      <a:pPr lvl="0">
                        <a:buNone/>
                      </a:pPr>
                      <a:r>
                        <a:rPr lang="en-GB" sz="1050" dirty="0"/>
                        <a:t>School Visitors</a:t>
                      </a:r>
                    </a:p>
                  </a:txBody>
                  <a:tcPr>
                    <a:solidFill>
                      <a:schemeClr val="accent2">
                        <a:lumMod val="20000"/>
                        <a:lumOff val="80000"/>
                      </a:schemeClr>
                    </a:solidFill>
                  </a:tcPr>
                </a:tc>
                <a:extLst>
                  <a:ext uri="{0D108BD9-81ED-4DB2-BD59-A6C34878D82A}">
                    <a16:rowId xmlns:a16="http://schemas.microsoft.com/office/drawing/2014/main" val="2464544538"/>
                  </a:ext>
                </a:extLst>
              </a:tr>
              <a:tr h="920369">
                <a:tc>
                  <a:txBody>
                    <a:bodyPr/>
                    <a:lstStyle/>
                    <a:p>
                      <a:r>
                        <a:rPr lang="en-GB" sz="1100" dirty="0"/>
                        <a:t>KS3/4</a:t>
                      </a:r>
                    </a:p>
                  </a:txBody>
                  <a:tcPr>
                    <a:solidFill>
                      <a:schemeClr val="accent2">
                        <a:lumMod val="20000"/>
                        <a:lumOff val="80000"/>
                      </a:schemeClr>
                    </a:solidFill>
                  </a:tcPr>
                </a:tc>
                <a:tc>
                  <a:txBody>
                    <a:bodyPr/>
                    <a:lstStyle/>
                    <a:p>
                      <a:pPr lvl="0">
                        <a:buNone/>
                      </a:pPr>
                      <a:r>
                        <a:rPr lang="en-GB" sz="1050" b="0" i="0" u="none" strike="noStrike" noProof="0" dirty="0">
                          <a:solidFill>
                            <a:srgbClr val="000000"/>
                          </a:solidFill>
                          <a:latin typeface="Aptos"/>
                        </a:rPr>
                        <a:t>Increasing literacy and numeracy skills – time, dates, signs, instructions, money</a:t>
                      </a:r>
                    </a:p>
                    <a:p>
                      <a:pPr lvl="0">
                        <a:buNone/>
                      </a:pPr>
                      <a:r>
                        <a:rPr lang="en-GB" sz="1050" b="0" i="0" u="none" strike="noStrike" noProof="0" dirty="0">
                          <a:solidFill>
                            <a:srgbClr val="000000"/>
                          </a:solidFill>
                          <a:latin typeface="Aptos"/>
                        </a:rPr>
                        <a:t>Mini Enterprise / employment skills in the classroom and wider school community</a:t>
                      </a:r>
                      <a:endParaRPr lang="en-US" sz="1050" b="0" i="0" u="none" strike="noStrike" noProof="0" dirty="0">
                        <a:solidFill>
                          <a:srgbClr val="000000"/>
                        </a:solidFill>
                        <a:latin typeface="Aptos"/>
                      </a:endParaRPr>
                    </a:p>
                    <a:p>
                      <a:pPr lvl="0">
                        <a:buNone/>
                      </a:pPr>
                      <a:r>
                        <a:rPr lang="en-GB" sz="1050" b="0" i="0" u="none" strike="noStrike" noProof="0" dirty="0">
                          <a:solidFill>
                            <a:srgbClr val="000000"/>
                          </a:solidFill>
                          <a:latin typeface="Aptos"/>
                        </a:rPr>
                        <a:t>Developing hobbies and interests</a:t>
                      </a:r>
                      <a:endParaRPr lang="en-US" sz="1050" b="0" i="0" u="none" strike="noStrike" noProof="0">
                        <a:solidFill>
                          <a:srgbClr val="000000"/>
                        </a:solidFill>
                        <a:latin typeface="Aptos"/>
                      </a:endParaRPr>
                    </a:p>
                    <a:p>
                      <a:pPr lvl="0">
                        <a:buNone/>
                      </a:pPr>
                      <a:r>
                        <a:rPr lang="en-GB" sz="1050" b="0" i="0" u="none" strike="noStrike" noProof="0" dirty="0">
                          <a:solidFill>
                            <a:schemeClr val="tx1"/>
                          </a:solidFill>
                          <a:latin typeface="Aptos"/>
                        </a:rPr>
                        <a:t>Making choices, and expressing opinions and ideas</a:t>
                      </a:r>
                    </a:p>
                    <a:p>
                      <a:pPr lvl="0">
                        <a:buNone/>
                      </a:pPr>
                      <a:r>
                        <a:rPr lang="en-GB" sz="1050" b="0" i="0" u="none" strike="noStrike" noProof="0" dirty="0">
                          <a:solidFill>
                            <a:schemeClr val="tx1"/>
                          </a:solidFill>
                        </a:rPr>
                        <a:t>To explain what interests them about different jobs</a:t>
                      </a:r>
                    </a:p>
                    <a:p>
                      <a:pPr lvl="0">
                        <a:buNone/>
                      </a:pPr>
                      <a:r>
                        <a:rPr lang="en-GB" sz="1050" b="0" i="0" u="none" strike="noStrike" noProof="0" dirty="0">
                          <a:solidFill>
                            <a:srgbClr val="000000"/>
                          </a:solidFill>
                          <a:latin typeface="Aptos"/>
                        </a:rPr>
                        <a:t>Send Forward transition event (and other career and transition events)</a:t>
                      </a:r>
                      <a:endParaRPr lang="en-GB" sz="1050" dirty="0"/>
                    </a:p>
                  </a:txBody>
                  <a:tcPr>
                    <a:solidFill>
                      <a:schemeClr val="accent2">
                        <a:lumMod val="20000"/>
                        <a:lumOff val="80000"/>
                      </a:schemeClr>
                    </a:solidFill>
                  </a:tcPr>
                </a:tc>
                <a:tc>
                  <a:txBody>
                    <a:bodyPr/>
                    <a:lstStyle/>
                    <a:p>
                      <a:pPr lvl="0">
                        <a:buNone/>
                      </a:pPr>
                      <a:r>
                        <a:rPr lang="en-GB" sz="1050" b="0" i="0" u="none" strike="noStrike" noProof="0" dirty="0">
                          <a:solidFill>
                            <a:srgbClr val="000000"/>
                          </a:solidFill>
                          <a:latin typeface="Aptos"/>
                        </a:rPr>
                        <a:t>Active Curriculum</a:t>
                      </a:r>
                      <a:endParaRPr lang="en-US" sz="1050"/>
                    </a:p>
                    <a:p>
                      <a:pPr lvl="0">
                        <a:buNone/>
                      </a:pPr>
                      <a:r>
                        <a:rPr lang="en-GB" sz="1050" b="0" i="0" u="none" strike="noStrike" noProof="0" dirty="0">
                          <a:solidFill>
                            <a:srgbClr val="000000"/>
                          </a:solidFill>
                          <a:latin typeface="Aptos"/>
                        </a:rPr>
                        <a:t>School Careers lessons Topics 1, 2 &amp; 3 </a:t>
                      </a:r>
                      <a:r>
                        <a:rPr lang="en-GB" sz="1050" b="0" i="0" u="none" strike="noStrike" noProof="0" dirty="0">
                          <a:solidFill>
                            <a:srgbClr val="000000"/>
                          </a:solidFill>
                          <a:hlinkClick r:id="rId3"/>
                        </a:rPr>
                        <a:t>Career lessons and resources for teachers</a:t>
                      </a:r>
                      <a:endParaRPr lang="en-GB" sz="1050" b="0" i="0" u="none" strike="noStrike" noProof="0">
                        <a:solidFill>
                          <a:srgbClr val="000000"/>
                        </a:solidFill>
                      </a:endParaRPr>
                    </a:p>
                    <a:p>
                      <a:pPr lvl="0">
                        <a:buNone/>
                      </a:pPr>
                      <a:r>
                        <a:rPr lang="en-GB" sz="1050" b="0" i="0" u="none" strike="noStrike" noProof="0" dirty="0">
                          <a:solidFill>
                            <a:srgbClr val="000000"/>
                          </a:solidFill>
                          <a:hlinkClick r:id="rId2"/>
                        </a:rPr>
                        <a:t>Accessing the Community.docx</a:t>
                      </a:r>
                      <a:endParaRPr lang="en-GB" sz="1050" b="0" i="0" u="none" strike="noStrike" noProof="0">
                        <a:solidFill>
                          <a:srgbClr val="000000"/>
                        </a:solidFill>
                      </a:endParaRPr>
                    </a:p>
                    <a:p>
                      <a:pPr lvl="0">
                        <a:buNone/>
                      </a:pPr>
                      <a:r>
                        <a:rPr lang="en-GB" sz="1050" b="0" i="0" u="none" strike="noStrike" noProof="0" dirty="0">
                          <a:solidFill>
                            <a:srgbClr val="000000"/>
                          </a:solidFill>
                        </a:rPr>
                        <a:t>Completing visit feedback form </a:t>
                      </a:r>
                      <a:r>
                        <a:rPr lang="en-GB" sz="1050" b="0" i="0" u="none" strike="noStrike" noProof="0" dirty="0">
                          <a:solidFill>
                            <a:srgbClr val="000000"/>
                          </a:solidFill>
                          <a:latin typeface="Aptos"/>
                          <a:hlinkClick r:id="rId4"/>
                        </a:rPr>
                        <a:t>KS3/4 and Post 16 Visits and Work experience  – Fill in form</a:t>
                      </a:r>
                      <a:endParaRPr lang="en-GB" sz="1050" b="0" i="0" u="none" strike="noStrike" noProof="0">
                        <a:solidFill>
                          <a:srgbClr val="000000"/>
                        </a:solidFill>
                        <a:latin typeface="Aptos"/>
                      </a:endParaRPr>
                    </a:p>
                  </a:txBody>
                  <a:tcPr>
                    <a:solidFill>
                      <a:schemeClr val="accent2">
                        <a:lumMod val="20000"/>
                        <a:lumOff val="80000"/>
                      </a:schemeClr>
                    </a:solidFill>
                  </a:tcPr>
                </a:tc>
                <a:extLst>
                  <a:ext uri="{0D108BD9-81ED-4DB2-BD59-A6C34878D82A}">
                    <a16:rowId xmlns:a16="http://schemas.microsoft.com/office/drawing/2014/main" val="467469324"/>
                  </a:ext>
                </a:extLst>
              </a:tr>
              <a:tr h="3226020">
                <a:tc>
                  <a:txBody>
                    <a:bodyPr/>
                    <a:lstStyle/>
                    <a:p>
                      <a:r>
                        <a:rPr lang="en-GB" sz="1100" dirty="0">
                          <a:solidFill>
                            <a:schemeClr val="tx1"/>
                          </a:solidFill>
                        </a:rPr>
                        <a:t>KS5</a:t>
                      </a:r>
                    </a:p>
                    <a:p>
                      <a:pPr lvl="0">
                        <a:buNone/>
                      </a:pPr>
                      <a:r>
                        <a:rPr lang="en-GB" sz="1100" b="1" i="0" u="none" strike="noStrike" noProof="0" dirty="0">
                          <a:solidFill>
                            <a:schemeClr val="tx1"/>
                          </a:solidFill>
                          <a:latin typeface="Aptos"/>
                        </a:rPr>
                        <a:t>Towards Independence</a:t>
                      </a:r>
                      <a:endParaRPr lang="en-GB" sz="1100" dirty="0">
                        <a:solidFill>
                          <a:schemeClr val="tx1"/>
                        </a:solidFill>
                      </a:endParaRPr>
                    </a:p>
                  </a:txBody>
                  <a:tcPr>
                    <a:solidFill>
                      <a:srgbClr val="F5F5AE"/>
                    </a:solidFill>
                  </a:tcPr>
                </a:tc>
                <a:tc>
                  <a:txBody>
                    <a:bodyPr/>
                    <a:lstStyle/>
                    <a:p>
                      <a:pPr lvl="0">
                        <a:buNone/>
                      </a:pPr>
                      <a:r>
                        <a:rPr lang="en-GB" sz="1050" b="0" i="0" u="none" strike="noStrike" noProof="0" dirty="0">
                          <a:solidFill>
                            <a:schemeClr val="tx1"/>
                          </a:solidFill>
                          <a:latin typeface="Aptos"/>
                        </a:rPr>
                        <a:t>Career lessons</a:t>
                      </a:r>
                    </a:p>
                    <a:p>
                      <a:pPr lvl="0">
                        <a:buNone/>
                      </a:pPr>
                      <a:r>
                        <a:rPr lang="en-GB" sz="1050" b="0" i="0" u="none" strike="noStrike" noProof="0" dirty="0">
                          <a:solidFill>
                            <a:schemeClr val="tx1"/>
                          </a:solidFill>
                          <a:latin typeface="Aptos"/>
                        </a:rPr>
                        <a:t>Visiting Further Education and Adult Education</a:t>
                      </a:r>
                    </a:p>
                    <a:p>
                      <a:pPr lvl="0">
                        <a:buNone/>
                      </a:pPr>
                      <a:r>
                        <a:rPr lang="en-GB" sz="1050" b="0" i="0" u="none" strike="noStrike" noProof="0" dirty="0">
                          <a:solidFill>
                            <a:srgbClr val="000000"/>
                          </a:solidFill>
                          <a:latin typeface="Aptos"/>
                        </a:rPr>
                        <a:t>Increasing literacy and numeracy skills – time, dates, signs, instructions, money / wages</a:t>
                      </a:r>
                      <a:endParaRPr lang="en-GB" sz="1050" dirty="0"/>
                    </a:p>
                    <a:p>
                      <a:pPr lvl="0">
                        <a:buNone/>
                      </a:pPr>
                      <a:r>
                        <a:rPr lang="en-GB" sz="1050" b="0" i="0" u="none" strike="noStrike" noProof="0" dirty="0">
                          <a:solidFill>
                            <a:srgbClr val="000000"/>
                          </a:solidFill>
                          <a:latin typeface="Aptos"/>
                        </a:rPr>
                        <a:t>Online literacy</a:t>
                      </a:r>
                      <a:endParaRPr lang="en-GB" sz="1050" dirty="0"/>
                    </a:p>
                    <a:p>
                      <a:pPr lvl="0">
                        <a:buNone/>
                      </a:pPr>
                      <a:r>
                        <a:rPr lang="en-GB" sz="1050" b="0" i="0" u="none" strike="noStrike" noProof="0" dirty="0">
                          <a:solidFill>
                            <a:schemeClr val="tx1"/>
                          </a:solidFill>
                          <a:latin typeface="Aptos"/>
                        </a:rPr>
                        <a:t>Next Steps programme of day provision visits</a:t>
                      </a:r>
                    </a:p>
                    <a:p>
                      <a:pPr lvl="0">
                        <a:buNone/>
                      </a:pPr>
                      <a:r>
                        <a:rPr lang="en-GB" sz="1050" b="0" i="0" u="none" strike="noStrike" noProof="0" dirty="0">
                          <a:solidFill>
                            <a:schemeClr val="tx1"/>
                          </a:solidFill>
                          <a:latin typeface="Aptos"/>
                        </a:rPr>
                        <a:t>Mini-enterprise</a:t>
                      </a:r>
                    </a:p>
                    <a:p>
                      <a:pPr lvl="0">
                        <a:buNone/>
                      </a:pPr>
                      <a:r>
                        <a:rPr lang="en-GB" sz="1050" b="0" i="0" u="none" strike="noStrike" noProof="0" dirty="0">
                          <a:solidFill>
                            <a:schemeClr val="tx1"/>
                          </a:solidFill>
                          <a:latin typeface="Aptos"/>
                        </a:rPr>
                        <a:t>Duke of Edinburgh</a:t>
                      </a:r>
                      <a:endParaRPr lang="en-GB" sz="1050" dirty="0">
                        <a:solidFill>
                          <a:schemeClr val="tx1"/>
                        </a:solidFill>
                      </a:endParaRPr>
                    </a:p>
                    <a:p>
                      <a:pPr lvl="0">
                        <a:buNone/>
                      </a:pPr>
                      <a:r>
                        <a:rPr lang="en-GB" sz="1050" b="0" i="0" u="none" strike="noStrike" noProof="0" dirty="0">
                          <a:solidFill>
                            <a:schemeClr val="tx1"/>
                          </a:solidFill>
                          <a:latin typeface="Aptos"/>
                        </a:rPr>
                        <a:t>Awareness of jobs in the Colchester area</a:t>
                      </a:r>
                    </a:p>
                    <a:p>
                      <a:pPr lvl="0">
                        <a:buNone/>
                      </a:pPr>
                      <a:r>
                        <a:rPr lang="en-GB" sz="1050" b="0" i="0" u="none" strike="noStrike" noProof="0" dirty="0">
                          <a:solidFill>
                            <a:srgbClr val="000000"/>
                          </a:solidFill>
                          <a:latin typeface="Aptos"/>
                        </a:rPr>
                        <a:t>Transition planning takes place via EHCP meetings and separately arranged meetings as needed involving families, social care, health and Send Careers advisors / parents evenings.</a:t>
                      </a:r>
                      <a:endParaRPr lang="en-GB" sz="1050" dirty="0"/>
                    </a:p>
                    <a:p>
                      <a:pPr lvl="0">
                        <a:buNone/>
                      </a:pPr>
                      <a:r>
                        <a:rPr lang="en-GB" sz="1050" b="0" i="0" u="none" strike="noStrike" noProof="0" dirty="0">
                          <a:solidFill>
                            <a:srgbClr val="000000"/>
                          </a:solidFill>
                          <a:latin typeface="Aptos"/>
                        </a:rPr>
                        <a:t>Yr11 and Post 16 coffee mornings for Parents &amp; Carers</a:t>
                      </a:r>
                      <a:endParaRPr lang="en-GB" sz="1050" dirty="0"/>
                    </a:p>
                    <a:p>
                      <a:pPr lvl="0">
                        <a:buNone/>
                      </a:pPr>
                      <a:r>
                        <a:rPr lang="en-GB" sz="1050" b="0" i="0" u="none" strike="noStrike" noProof="0" dirty="0">
                          <a:solidFill>
                            <a:srgbClr val="000000"/>
                          </a:solidFill>
                          <a:latin typeface="Aptos"/>
                        </a:rPr>
                        <a:t>Referrals to health and social care as needed.</a:t>
                      </a:r>
                    </a:p>
                    <a:p>
                      <a:pPr lvl="0">
                        <a:buNone/>
                      </a:pPr>
                      <a:r>
                        <a:rPr lang="en-GB" sz="1050" b="0" i="0" u="none" strike="noStrike" noProof="0" dirty="0">
                          <a:solidFill>
                            <a:schemeClr val="tx1"/>
                          </a:solidFill>
                          <a:latin typeface="Aptos"/>
                        </a:rPr>
                        <a:t>Developing their independent life skills</a:t>
                      </a:r>
                    </a:p>
                    <a:p>
                      <a:pPr lvl="0">
                        <a:buNone/>
                      </a:pPr>
                      <a:r>
                        <a:rPr lang="en-GB" sz="1050" b="0" i="0" u="none" strike="noStrike" noProof="0" dirty="0">
                          <a:solidFill>
                            <a:schemeClr val="tx1"/>
                          </a:solidFill>
                          <a:latin typeface="Aptos"/>
                        </a:rPr>
                        <a:t>Career meetings, CV and interview activities</a:t>
                      </a:r>
                      <a:endParaRPr lang="en-GB" sz="1050" dirty="0"/>
                    </a:p>
                    <a:p>
                      <a:pPr lvl="0">
                        <a:buNone/>
                      </a:pPr>
                      <a:r>
                        <a:rPr lang="en-GB" sz="1050" b="0" i="0" u="none" strike="noStrike" noProof="0" dirty="0">
                          <a:solidFill>
                            <a:srgbClr val="000000"/>
                          </a:solidFill>
                          <a:latin typeface="Calibri"/>
                        </a:rPr>
                        <a:t>Experience (where appropriate) of interviews and CV writing</a:t>
                      </a:r>
                      <a:endParaRPr lang="en-GB" sz="1050" dirty="0"/>
                    </a:p>
                    <a:p>
                      <a:pPr lvl="0">
                        <a:buNone/>
                      </a:pPr>
                      <a:r>
                        <a:rPr lang="en-GB" sz="1050" b="0" i="0" u="none" strike="noStrike" noProof="0" dirty="0">
                          <a:solidFill>
                            <a:schemeClr val="tx1"/>
                          </a:solidFill>
                          <a:latin typeface="Aptos"/>
                        </a:rPr>
                        <a:t>Sharing interests, views and experiences</a:t>
                      </a:r>
                    </a:p>
                    <a:p>
                      <a:pPr lvl="0">
                        <a:buNone/>
                      </a:pPr>
                      <a:r>
                        <a:rPr lang="en-GB" sz="1050" b="0" i="0" u="none" strike="noStrike" noProof="0" dirty="0">
                          <a:solidFill>
                            <a:schemeClr val="tx1"/>
                          </a:solidFill>
                          <a:latin typeface="Aptos"/>
                        </a:rPr>
                        <a:t>Work Experiences </a:t>
                      </a:r>
                      <a:r>
                        <a:rPr lang="en-GB" sz="1050" b="0" i="0" u="none" strike="noStrike" noProof="0" dirty="0">
                          <a:solidFill>
                            <a:srgbClr val="000000"/>
                          </a:solidFill>
                          <a:latin typeface="Aptos"/>
                        </a:rPr>
                        <a:t>(in-house and external)</a:t>
                      </a:r>
                    </a:p>
                    <a:p>
                      <a:pPr lvl="0">
                        <a:buNone/>
                      </a:pPr>
                      <a:r>
                        <a:rPr lang="en-GB" sz="1050" b="0" i="0" u="none" strike="noStrike" noProof="0" dirty="0">
                          <a:solidFill>
                            <a:schemeClr val="tx1"/>
                          </a:solidFill>
                          <a:latin typeface="Aptos"/>
                        </a:rPr>
                        <a:t>Encounters with Employers and employees</a:t>
                      </a:r>
                    </a:p>
                    <a:p>
                      <a:pPr lvl="0">
                        <a:buNone/>
                      </a:pPr>
                      <a:r>
                        <a:rPr lang="en-GB" sz="1050" b="0" i="0" u="none" strike="noStrike" noProof="0" dirty="0">
                          <a:solidFill>
                            <a:schemeClr val="tx1"/>
                          </a:solidFill>
                          <a:latin typeface="Aptos"/>
                        </a:rPr>
                        <a:t>Supported travel training (leading on to Essex travel training where appropriate)</a:t>
                      </a:r>
                    </a:p>
                    <a:p>
                      <a:pPr lvl="0">
                        <a:buNone/>
                      </a:pPr>
                      <a:r>
                        <a:rPr lang="en-GB" sz="1050" b="0" i="0" u="none" strike="noStrike" noProof="0" dirty="0">
                          <a:solidFill>
                            <a:srgbClr val="000000"/>
                          </a:solidFill>
                          <a:latin typeface="Aptos"/>
                        </a:rPr>
                        <a:t>Alumni coffee mornings</a:t>
                      </a:r>
                    </a:p>
                    <a:p>
                      <a:pPr lvl="0">
                        <a:buNone/>
                      </a:pPr>
                      <a:r>
                        <a:rPr lang="en-GB" sz="1050" b="0" i="0" u="none" strike="noStrike" noProof="0" dirty="0">
                          <a:solidFill>
                            <a:srgbClr val="000000"/>
                          </a:solidFill>
                          <a:latin typeface="Aptos"/>
                        </a:rPr>
                        <a:t>Send Forward transition event (and other career and transition events)</a:t>
                      </a:r>
                      <a:endParaRPr lang="en-GB" sz="1050" dirty="0"/>
                    </a:p>
                  </a:txBody>
                  <a:tcPr>
                    <a:solidFill>
                      <a:srgbClr val="F5F5AE"/>
                    </a:solidFill>
                  </a:tcPr>
                </a:tc>
                <a:tc>
                  <a:txBody>
                    <a:bodyPr/>
                    <a:lstStyle/>
                    <a:p>
                      <a:pPr lvl="0">
                        <a:buNone/>
                      </a:pPr>
                      <a:r>
                        <a:rPr lang="en-GB" sz="1050" b="0" i="0" u="none" strike="noStrike" noProof="0" dirty="0">
                          <a:solidFill>
                            <a:schemeClr val="tx1"/>
                          </a:solidFill>
                          <a:latin typeface="Aptos"/>
                        </a:rPr>
                        <a:t>Towards Independence Curriculum</a:t>
                      </a:r>
                      <a:endParaRPr lang="en-US" sz="1050"/>
                    </a:p>
                    <a:p>
                      <a:pPr lvl="0">
                        <a:buNone/>
                      </a:pPr>
                      <a:r>
                        <a:rPr lang="en-GB" sz="1050" b="0" i="0" u="none" strike="noStrike" noProof="0" dirty="0">
                          <a:solidFill>
                            <a:schemeClr val="tx1"/>
                          </a:solidFill>
                          <a:latin typeface="Aptos"/>
                        </a:rPr>
                        <a:t>Talentino Modules 1-3 SLD/ASD </a:t>
                      </a:r>
                      <a:r>
                        <a:rPr lang="en-GB" sz="1050" b="0" i="0" u="none" strike="noStrike" noProof="0" dirty="0">
                          <a:solidFill>
                            <a:schemeClr val="tx1"/>
                          </a:solidFill>
                          <a:hlinkClick r:id="rId5"/>
                        </a:rPr>
                        <a:t>Lesson plans Modules 1, 2, 3</a:t>
                      </a:r>
                      <a:endParaRPr lang="en-US" sz="1050" dirty="0"/>
                    </a:p>
                    <a:p>
                      <a:pPr lvl="0">
                        <a:buNone/>
                      </a:pPr>
                      <a:r>
                        <a:rPr lang="en-GB" sz="1050" b="0" i="0" u="none" strike="noStrike" noProof="0" dirty="0">
                          <a:solidFill>
                            <a:schemeClr val="tx1"/>
                          </a:solidFill>
                          <a:latin typeface="Aptos"/>
                        </a:rPr>
                        <a:t>School Careers lessons Topics 3-12 </a:t>
                      </a:r>
                      <a:r>
                        <a:rPr lang="en-GB" sz="1050" b="0" i="0" u="none" strike="noStrike" noProof="0" dirty="0">
                          <a:solidFill>
                            <a:schemeClr val="tx1"/>
                          </a:solidFill>
                          <a:hlinkClick r:id="rId3"/>
                        </a:rPr>
                        <a:t>Career lessons and resources for teachers</a:t>
                      </a:r>
                      <a:endParaRPr lang="en-GB" sz="1050" b="0" i="0" u="none" strike="noStrike" noProof="0" dirty="0">
                        <a:solidFill>
                          <a:schemeClr val="tx1"/>
                        </a:solidFill>
                      </a:endParaRPr>
                    </a:p>
                    <a:p>
                      <a:pPr lvl="0">
                        <a:buNone/>
                      </a:pPr>
                      <a:r>
                        <a:rPr lang="en-GB" sz="1050" b="0" i="0" u="none" strike="noStrike" noProof="0" dirty="0">
                          <a:solidFill>
                            <a:schemeClr val="tx1"/>
                          </a:solidFill>
                          <a:latin typeface="Aptos"/>
                          <a:hlinkClick r:id="rId6"/>
                        </a:rPr>
                        <a:t>Next step programme of day provision visits.docx</a:t>
                      </a:r>
                      <a:endParaRPr lang="en-GB" sz="1050" dirty="0"/>
                    </a:p>
                    <a:p>
                      <a:pPr lvl="0">
                        <a:buNone/>
                      </a:pPr>
                      <a:r>
                        <a:rPr lang="en-GB" sz="1050" b="0" i="0" u="none" strike="noStrike" noProof="0" dirty="0">
                          <a:solidFill>
                            <a:schemeClr val="tx1"/>
                          </a:solidFill>
                          <a:latin typeface="Aptos"/>
                        </a:rPr>
                        <a:t>ASDAN</a:t>
                      </a:r>
                    </a:p>
                    <a:p>
                      <a:pPr lvl="0">
                        <a:buNone/>
                      </a:pPr>
                      <a:r>
                        <a:rPr lang="en-GB" sz="1050" dirty="0">
                          <a:solidFill>
                            <a:schemeClr val="tx1"/>
                          </a:solidFill>
                        </a:rPr>
                        <a:t>Next Steps folder</a:t>
                      </a:r>
                    </a:p>
                    <a:p>
                      <a:pPr lvl="0">
                        <a:buNone/>
                      </a:pPr>
                      <a:r>
                        <a:rPr lang="en-GB" sz="1050" b="0" i="0" u="none" strike="noStrike" noProof="0" dirty="0">
                          <a:solidFill>
                            <a:schemeClr val="tx1"/>
                          </a:solidFill>
                          <a:latin typeface="Aptos"/>
                        </a:rPr>
                        <a:t>Level 6 CEIAG in school </a:t>
                      </a:r>
                      <a:endParaRPr lang="en-US" sz="1050" b="0" i="0" u="none" strike="noStrike" noProof="0">
                        <a:solidFill>
                          <a:schemeClr val="tx1"/>
                        </a:solidFill>
                        <a:latin typeface="Aptos"/>
                      </a:endParaRPr>
                    </a:p>
                    <a:p>
                      <a:pPr lvl="0">
                        <a:buNone/>
                      </a:pPr>
                      <a:r>
                        <a:rPr lang="en-GB" sz="1050" b="0" i="0" u="none" strike="noStrike" noProof="0" dirty="0">
                          <a:solidFill>
                            <a:schemeClr val="tx1"/>
                          </a:solidFill>
                          <a:latin typeface="Aptos"/>
                        </a:rPr>
                        <a:t>Send Career Advisors yrs13/14</a:t>
                      </a:r>
                    </a:p>
                    <a:p>
                      <a:pPr lvl="0">
                        <a:buNone/>
                      </a:pPr>
                      <a:r>
                        <a:rPr lang="en-GB" sz="1050" b="0" i="0" u="none" strike="noStrike" noProof="0" dirty="0">
                          <a:solidFill>
                            <a:schemeClr val="tx1"/>
                          </a:solidFill>
                          <a:latin typeface="Aptos"/>
                        </a:rPr>
                        <a:t>Social stories</a:t>
                      </a:r>
                    </a:p>
                    <a:p>
                      <a:pPr lvl="0">
                        <a:buNone/>
                      </a:pPr>
                      <a:r>
                        <a:rPr lang="en-GB" sz="1050" b="0" i="0" u="none" strike="noStrike" noProof="0" dirty="0">
                          <a:solidFill>
                            <a:schemeClr val="tx1"/>
                          </a:solidFill>
                          <a:hlinkClick r:id="rId7"/>
                        </a:rPr>
                        <a:t>Work Experience social stories</a:t>
                      </a:r>
                      <a:endParaRPr lang="en-GB" sz="1050" dirty="0"/>
                    </a:p>
                    <a:p>
                      <a:pPr lvl="0">
                        <a:buNone/>
                      </a:pPr>
                      <a:r>
                        <a:rPr lang="en-GB" sz="1050" b="0" i="0" u="none" strike="noStrike" noProof="0" dirty="0">
                          <a:solidFill>
                            <a:schemeClr val="tx1"/>
                          </a:solidFill>
                          <a:hlinkClick r:id="rId8">
                            <a:extLst>
                              <a:ext uri="{A12FA001-AC4F-418D-AE19-62706E023703}">
                                <ahyp:hlinkClr xmlns:ahyp="http://schemas.microsoft.com/office/drawing/2018/hyperlinkcolor" val="tx"/>
                              </a:ext>
                            </a:extLst>
                          </a:hlinkClick>
                        </a:rPr>
                        <a:t>Ready for work checklist.docx</a:t>
                      </a:r>
                      <a:endParaRPr lang="en-GB" sz="1050" b="0" i="0" u="none" strike="noStrike" noProof="0">
                        <a:solidFill>
                          <a:schemeClr val="tx1"/>
                        </a:solidFill>
                      </a:endParaRPr>
                    </a:p>
                    <a:p>
                      <a:pPr lvl="0">
                        <a:buNone/>
                      </a:pPr>
                      <a:r>
                        <a:rPr lang="en-GB" sz="1050" b="0" i="0" u="none" strike="noStrike" noProof="0" dirty="0">
                          <a:solidFill>
                            <a:schemeClr val="tx1"/>
                          </a:solidFill>
                          <a:latin typeface="Aptos"/>
                        </a:rPr>
                        <a:t>Essex Travel trainers</a:t>
                      </a:r>
                    </a:p>
                    <a:p>
                      <a:pPr lvl="0">
                        <a:buNone/>
                      </a:pPr>
                      <a:r>
                        <a:rPr lang="en-GB" sz="1050" b="0" i="0" u="none" strike="noStrike" noProof="0" dirty="0">
                          <a:solidFill>
                            <a:srgbClr val="000000"/>
                          </a:solidFill>
                          <a:latin typeface="Aptos"/>
                        </a:rPr>
                        <a:t>Completing visit feedback form</a:t>
                      </a:r>
                      <a:r>
                        <a:rPr lang="en-GB" sz="1050" b="0" i="0" u="none" strike="noStrike" noProof="0" dirty="0">
                          <a:solidFill>
                            <a:schemeClr val="tx1"/>
                          </a:solidFill>
                        </a:rPr>
                        <a:t> </a:t>
                      </a:r>
                      <a:r>
                        <a:rPr lang="en-GB" sz="1050" b="0" i="0" u="none" strike="noStrike" noProof="0" dirty="0">
                          <a:solidFill>
                            <a:schemeClr val="tx1"/>
                          </a:solidFill>
                          <a:latin typeface="Aptos"/>
                          <a:hlinkClick r:id="rId4"/>
                        </a:rPr>
                        <a:t>KS3/4 and Post 16 Visits and Work experience  – Fill in form</a:t>
                      </a:r>
                      <a:endParaRPr lang="en-GB" sz="1050" b="0" i="0" u="none" strike="noStrike" noProof="0">
                        <a:solidFill>
                          <a:schemeClr val="tx1"/>
                        </a:solidFill>
                        <a:latin typeface="Aptos"/>
                      </a:endParaRPr>
                    </a:p>
                    <a:p>
                      <a:pPr lvl="0">
                        <a:buNone/>
                      </a:pPr>
                      <a:r>
                        <a:rPr lang="en-GB" sz="1050" b="0" i="0" u="none" strike="noStrike" noProof="0" dirty="0">
                          <a:solidFill>
                            <a:schemeClr val="tx1"/>
                          </a:solidFill>
                          <a:latin typeface="Aptos"/>
                        </a:rPr>
                        <a:t>Discussions with parents about careers / progression routes</a:t>
                      </a:r>
                    </a:p>
                    <a:p>
                      <a:pPr lvl="0">
                        <a:buNone/>
                      </a:pPr>
                      <a:r>
                        <a:rPr lang="en-GB" sz="1050" b="0" i="0" u="none" strike="noStrike" noProof="0" dirty="0">
                          <a:solidFill>
                            <a:schemeClr val="tx1"/>
                          </a:solidFill>
                          <a:latin typeface="Aptos"/>
                        </a:rPr>
                        <a:t>Website / newsletters / social media / school communications</a:t>
                      </a:r>
                    </a:p>
                    <a:p>
                      <a:pPr lvl="0">
                        <a:buNone/>
                      </a:pPr>
                      <a:endParaRPr lang="en-GB" sz="1050" b="0" i="0" u="none" strike="noStrike" noProof="0" dirty="0">
                        <a:solidFill>
                          <a:schemeClr val="tx1"/>
                        </a:solidFill>
                        <a:latin typeface="Aptos"/>
                      </a:endParaRPr>
                    </a:p>
                    <a:p>
                      <a:pPr lvl="0">
                        <a:buNone/>
                      </a:pPr>
                      <a:endParaRPr lang="en-GB" sz="1050" b="0" i="0" u="none" strike="noStrike" noProof="0" dirty="0">
                        <a:solidFill>
                          <a:schemeClr val="tx1"/>
                        </a:solidFill>
                        <a:latin typeface="Aptos"/>
                      </a:endParaRPr>
                    </a:p>
                  </a:txBody>
                  <a:tcPr>
                    <a:solidFill>
                      <a:srgbClr val="F5F5AE"/>
                    </a:solidFill>
                  </a:tcPr>
                </a:tc>
                <a:extLst>
                  <a:ext uri="{0D108BD9-81ED-4DB2-BD59-A6C34878D82A}">
                    <a16:rowId xmlns:a16="http://schemas.microsoft.com/office/drawing/2014/main" val="2478920636"/>
                  </a:ext>
                </a:extLst>
              </a:tr>
            </a:tbl>
          </a:graphicData>
        </a:graphic>
      </p:graphicFrame>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A36B3-51BE-42D6-5BDF-467D22743F2F}"/>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525153A-509D-5ABA-011A-79A85C664FE5}"/>
              </a:ext>
            </a:extLst>
          </p:cNvPr>
          <p:cNvGraphicFramePr>
            <a:graphicFrameLocks noGrp="1"/>
          </p:cNvGraphicFramePr>
          <p:nvPr>
            <p:extLst>
              <p:ext uri="{D42A27DB-BD31-4B8C-83A1-F6EECF244321}">
                <p14:modId xmlns:p14="http://schemas.microsoft.com/office/powerpoint/2010/main" val="3389877158"/>
              </p:ext>
            </p:extLst>
          </p:nvPr>
        </p:nvGraphicFramePr>
        <p:xfrm>
          <a:off x="264160" y="321548"/>
          <a:ext cx="11664225" cy="6397953"/>
        </p:xfrm>
        <a:graphic>
          <a:graphicData uri="http://schemas.openxmlformats.org/drawingml/2006/table">
            <a:tbl>
              <a:tblPr firstRow="1" bandRow="1">
                <a:tableStyleId>{5C22544A-7EE6-4342-B048-85BDC9FD1C3A}</a:tableStyleId>
              </a:tblPr>
              <a:tblGrid>
                <a:gridCol w="1309219">
                  <a:extLst>
                    <a:ext uri="{9D8B030D-6E8A-4147-A177-3AD203B41FA5}">
                      <a16:colId xmlns:a16="http://schemas.microsoft.com/office/drawing/2014/main" val="1410628751"/>
                    </a:ext>
                  </a:extLst>
                </a:gridCol>
                <a:gridCol w="6555571">
                  <a:extLst>
                    <a:ext uri="{9D8B030D-6E8A-4147-A177-3AD203B41FA5}">
                      <a16:colId xmlns:a16="http://schemas.microsoft.com/office/drawing/2014/main" val="2354999030"/>
                    </a:ext>
                  </a:extLst>
                </a:gridCol>
                <a:gridCol w="3799435">
                  <a:extLst>
                    <a:ext uri="{9D8B030D-6E8A-4147-A177-3AD203B41FA5}">
                      <a16:colId xmlns:a16="http://schemas.microsoft.com/office/drawing/2014/main" val="3311865588"/>
                    </a:ext>
                  </a:extLst>
                </a:gridCol>
              </a:tblGrid>
              <a:tr h="373159">
                <a:tc gridSpan="3">
                  <a:txBody>
                    <a:bodyPr/>
                    <a:lstStyle/>
                    <a:p>
                      <a:r>
                        <a:rPr lang="en-GB" dirty="0"/>
                        <a:t>Explore - </a:t>
                      </a:r>
                      <a:r>
                        <a:rPr lang="en-GB" sz="1000" b="1" i="0" u="none" strike="noStrike" noProof="0" dirty="0">
                          <a:solidFill>
                            <a:srgbClr val="FFFFFF"/>
                          </a:solidFill>
                          <a:latin typeface="Aptos"/>
                        </a:rPr>
                        <a:t>pupils have severe learning disabilities and complex sensory needs learn through sensory and hands on learning based experiences</a:t>
                      </a:r>
                      <a:endParaRPr lang="en-GB" dirty="0"/>
                    </a:p>
                  </a:txBody>
                  <a:tcPr>
                    <a:solidFill>
                      <a:schemeClr val="accent4"/>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68783155"/>
                  </a:ext>
                </a:extLst>
              </a:tr>
              <a:tr h="288897">
                <a:tc>
                  <a:txBody>
                    <a:bodyPr/>
                    <a:lstStyle/>
                    <a:p>
                      <a:pPr lvl="0" algn="ctr">
                        <a:buNone/>
                      </a:pPr>
                      <a:r>
                        <a:rPr lang="en-GB" sz="1100" b="1" dirty="0"/>
                        <a:t>Key Stage</a:t>
                      </a:r>
                      <a:endParaRPr lang="en-US" sz="1100" b="1" dirty="0"/>
                    </a:p>
                  </a:txBody>
                  <a:tcPr>
                    <a:solidFill>
                      <a:schemeClr val="accent4">
                        <a:lumMod val="20000"/>
                        <a:lumOff val="80000"/>
                      </a:schemeClr>
                    </a:solidFill>
                  </a:tcPr>
                </a:tc>
                <a:tc>
                  <a:txBody>
                    <a:bodyPr/>
                    <a:lstStyle/>
                    <a:p>
                      <a:pPr lvl="0" algn="ctr">
                        <a:buNone/>
                      </a:pPr>
                      <a:r>
                        <a:rPr lang="en-GB" sz="1100" b="1" i="0" u="none" strike="noStrike" noProof="0" dirty="0">
                          <a:solidFill>
                            <a:srgbClr val="000000"/>
                          </a:solidFill>
                          <a:latin typeface="Aptos"/>
                        </a:rPr>
                        <a:t>What do we want the pupils to learn or experience?</a:t>
                      </a:r>
                    </a:p>
                  </a:txBody>
                  <a:tcPr>
                    <a:solidFill>
                      <a:schemeClr val="accent4">
                        <a:lumMod val="20000"/>
                        <a:lumOff val="80000"/>
                      </a:schemeClr>
                    </a:solidFill>
                  </a:tcPr>
                </a:tc>
                <a:tc>
                  <a:txBody>
                    <a:bodyPr/>
                    <a:lstStyle/>
                    <a:p>
                      <a:pPr lvl="0" algn="ctr">
                        <a:buNone/>
                      </a:pPr>
                      <a:r>
                        <a:rPr lang="en-GB" sz="1100" b="1" dirty="0"/>
                        <a:t>How will we do this?</a:t>
                      </a:r>
                    </a:p>
                  </a:txBody>
                  <a:tcPr>
                    <a:solidFill>
                      <a:schemeClr val="accent4">
                        <a:lumMod val="20000"/>
                        <a:lumOff val="80000"/>
                      </a:schemeClr>
                    </a:solidFill>
                  </a:tcPr>
                </a:tc>
                <a:extLst>
                  <a:ext uri="{0D108BD9-81ED-4DB2-BD59-A6C34878D82A}">
                    <a16:rowId xmlns:a16="http://schemas.microsoft.com/office/drawing/2014/main" val="2855000287"/>
                  </a:ext>
                </a:extLst>
              </a:tr>
              <a:tr h="566303">
                <a:tc>
                  <a:txBody>
                    <a:bodyPr/>
                    <a:lstStyle/>
                    <a:p>
                      <a:pPr lvl="0">
                        <a:buNone/>
                      </a:pPr>
                      <a:r>
                        <a:rPr lang="en-GB" sz="1100" b="0" i="0" u="none" strike="noStrike" noProof="0" dirty="0">
                          <a:solidFill>
                            <a:srgbClr val="000000"/>
                          </a:solidFill>
                          <a:latin typeface="Aptos"/>
                        </a:rPr>
                        <a:t>All age / ability groups</a:t>
                      </a:r>
                      <a:endParaRPr lang="en-US" sz="1100" dirty="0"/>
                    </a:p>
                  </a:txBody>
                  <a:tcPr>
                    <a:solidFill>
                      <a:schemeClr val="accent4">
                        <a:lumMod val="20000"/>
                        <a:lumOff val="80000"/>
                      </a:schemeClr>
                    </a:solidFill>
                  </a:tcPr>
                </a:tc>
                <a:tc>
                  <a:txBody>
                    <a:bodyPr/>
                    <a:lstStyle/>
                    <a:p>
                      <a:pPr lvl="0">
                        <a:buNone/>
                      </a:pPr>
                      <a:r>
                        <a:rPr lang="en-GB" sz="1100" b="0" i="0" u="none" strike="noStrike" noProof="0" dirty="0">
                          <a:solidFill>
                            <a:srgbClr val="000000"/>
                          </a:solidFill>
                          <a:latin typeface="Aptos"/>
                        </a:rPr>
                        <a:t>Careers Activity days involving employers and industries coming into the school</a:t>
                      </a:r>
                      <a:endParaRPr lang="en-US" dirty="0"/>
                    </a:p>
                    <a:p>
                      <a:pPr lvl="0">
                        <a:buNone/>
                      </a:pPr>
                      <a:r>
                        <a:rPr lang="en-GB" sz="1050" b="0" i="0" u="none" strike="noStrike" noProof="0" dirty="0">
                          <a:solidFill>
                            <a:srgbClr val="000000"/>
                          </a:solidFill>
                          <a:latin typeface="Aptos"/>
                        </a:rPr>
                        <a:t>Visiting and participating in the community</a:t>
                      </a:r>
                    </a:p>
                    <a:p>
                      <a:pPr lvl="0">
                        <a:buNone/>
                      </a:pPr>
                      <a:r>
                        <a:rPr lang="en-GB" sz="1050" b="0" i="0" u="none" strike="noStrike" noProof="0" dirty="0">
                          <a:solidFill>
                            <a:srgbClr val="000000"/>
                          </a:solidFill>
                          <a:latin typeface="Aptos"/>
                        </a:rPr>
                        <a:t>Developing work and life skills</a:t>
                      </a:r>
                    </a:p>
                  </a:txBody>
                  <a:tcPr>
                    <a:solidFill>
                      <a:schemeClr val="accent4">
                        <a:lumMod val="20000"/>
                        <a:lumOff val="80000"/>
                      </a:schemeClr>
                    </a:solidFill>
                  </a:tcPr>
                </a:tc>
                <a:tc>
                  <a:txBody>
                    <a:bodyPr/>
                    <a:lstStyle/>
                    <a:p>
                      <a:pPr lvl="0">
                        <a:buNone/>
                      </a:pPr>
                      <a:r>
                        <a:rPr lang="en-GB" sz="1050" b="0" i="0" u="none" strike="noStrike" noProof="0" dirty="0">
                          <a:latin typeface="Aptos"/>
                          <a:hlinkClick r:id="rId2"/>
                        </a:rPr>
                        <a:t>Accessing the Community.docx</a:t>
                      </a:r>
                    </a:p>
                    <a:p>
                      <a:pPr lvl="0">
                        <a:buNone/>
                      </a:pPr>
                      <a:r>
                        <a:rPr lang="en-GB" sz="1050" b="0" i="0" u="none" strike="noStrike" noProof="0" dirty="0">
                          <a:solidFill>
                            <a:srgbClr val="000000"/>
                          </a:solidFill>
                          <a:latin typeface="Aptos"/>
                        </a:rPr>
                        <a:t>Preparation – experience – reflection</a:t>
                      </a:r>
                      <a:endParaRPr lang="en-GB" sz="1050"/>
                    </a:p>
                    <a:p>
                      <a:pPr lvl="0">
                        <a:buNone/>
                      </a:pPr>
                      <a:r>
                        <a:rPr lang="en-GB" sz="1100" b="0" i="0" u="none" strike="noStrike" noProof="0" dirty="0">
                          <a:solidFill>
                            <a:srgbClr val="000000"/>
                          </a:solidFill>
                          <a:latin typeface="Aptos"/>
                        </a:rPr>
                        <a:t>Class observations and learning walks</a:t>
                      </a:r>
                      <a:endParaRPr lang="en-GB" dirty="0"/>
                    </a:p>
                  </a:txBody>
                  <a:tcPr>
                    <a:solidFill>
                      <a:schemeClr val="accent4">
                        <a:lumMod val="20000"/>
                        <a:lumOff val="80000"/>
                      </a:schemeClr>
                    </a:solidFill>
                  </a:tcPr>
                </a:tc>
                <a:extLst>
                  <a:ext uri="{0D108BD9-81ED-4DB2-BD59-A6C34878D82A}">
                    <a16:rowId xmlns:a16="http://schemas.microsoft.com/office/drawing/2014/main" val="1448435775"/>
                  </a:ext>
                </a:extLst>
              </a:tr>
              <a:tr h="767657">
                <a:tc>
                  <a:txBody>
                    <a:bodyPr/>
                    <a:lstStyle/>
                    <a:p>
                      <a:r>
                        <a:rPr lang="en-GB" sz="1100" dirty="0"/>
                        <a:t>KS1 / 2</a:t>
                      </a:r>
                    </a:p>
                  </a:txBody>
                  <a:tcPr>
                    <a:solidFill>
                      <a:schemeClr val="accent4">
                        <a:lumMod val="20000"/>
                        <a:lumOff val="80000"/>
                      </a:schemeClr>
                    </a:solidFill>
                  </a:tcPr>
                </a:tc>
                <a:tc>
                  <a:txBody>
                    <a:bodyPr/>
                    <a:lstStyle/>
                    <a:p>
                      <a:pPr lvl="0">
                        <a:buNone/>
                      </a:pPr>
                      <a:r>
                        <a:rPr lang="en-GB" sz="1050" b="0" i="0" u="none" strike="noStrike" noProof="0" dirty="0">
                          <a:solidFill>
                            <a:srgbClr val="000000"/>
                          </a:solidFill>
                          <a:latin typeface="Aptos"/>
                        </a:rPr>
                        <a:t>Introducing Choice making skills</a:t>
                      </a:r>
                    </a:p>
                    <a:p>
                      <a:pPr lvl="0">
                        <a:buNone/>
                      </a:pPr>
                      <a:r>
                        <a:rPr lang="en-GB" sz="1050" b="0" i="0" u="none" strike="noStrike" noProof="0" dirty="0">
                          <a:solidFill>
                            <a:srgbClr val="000000"/>
                          </a:solidFill>
                          <a:latin typeface="Aptos"/>
                        </a:rPr>
                        <a:t>Developing Literacy and numeracy awareness</a:t>
                      </a:r>
                    </a:p>
                    <a:p>
                      <a:pPr lvl="0">
                        <a:buNone/>
                      </a:pPr>
                      <a:r>
                        <a:rPr lang="en-GB" sz="1050" b="0" i="0" u="none" strike="noStrike" noProof="0" dirty="0">
                          <a:solidFill>
                            <a:srgbClr val="000000"/>
                          </a:solidFill>
                          <a:latin typeface="Aptos"/>
                        </a:rPr>
                        <a:t>Learning about people who can help them and asking for help</a:t>
                      </a:r>
                    </a:p>
                    <a:p>
                      <a:pPr lvl="0">
                        <a:buNone/>
                      </a:pPr>
                      <a:r>
                        <a:rPr lang="en-GB" sz="1050" b="0" i="0" u="none" strike="noStrike" noProof="0" dirty="0">
                          <a:solidFill>
                            <a:srgbClr val="000000"/>
                          </a:solidFill>
                          <a:latin typeface="Aptos"/>
                        </a:rPr>
                        <a:t>Recognising that people have jobs</a:t>
                      </a:r>
                      <a:endParaRPr lang="en-GB" sz="1050"/>
                    </a:p>
                  </a:txBody>
                  <a:tcPr>
                    <a:solidFill>
                      <a:schemeClr val="accent4">
                        <a:lumMod val="20000"/>
                        <a:lumOff val="80000"/>
                      </a:schemeClr>
                    </a:solidFill>
                  </a:tcPr>
                </a:tc>
                <a:tc>
                  <a:txBody>
                    <a:bodyPr/>
                    <a:lstStyle/>
                    <a:p>
                      <a:pPr lvl="0">
                        <a:buNone/>
                      </a:pPr>
                      <a:r>
                        <a:rPr lang="en-GB" sz="1050" b="0" i="0" u="none" strike="noStrike" noProof="0" dirty="0">
                          <a:solidFill>
                            <a:srgbClr val="000000"/>
                          </a:solidFill>
                          <a:latin typeface="Aptos"/>
                        </a:rPr>
                        <a:t>Explore Curriculum</a:t>
                      </a:r>
                    </a:p>
                    <a:p>
                      <a:pPr lvl="0">
                        <a:buNone/>
                      </a:pPr>
                      <a:r>
                        <a:rPr lang="en-GB" sz="1050" b="0" i="0" u="none" strike="noStrike" noProof="0" dirty="0">
                          <a:solidFill>
                            <a:srgbClr val="000000"/>
                          </a:solidFill>
                          <a:latin typeface="Aptos"/>
                        </a:rPr>
                        <a:t>Little City</a:t>
                      </a:r>
                    </a:p>
                    <a:p>
                      <a:pPr lvl="0">
                        <a:buNone/>
                      </a:pPr>
                      <a:r>
                        <a:rPr lang="en-GB" sz="1100" b="0" i="0" u="none" strike="noStrike" noProof="0" dirty="0">
                          <a:solidFill>
                            <a:srgbClr val="000000"/>
                          </a:solidFill>
                          <a:latin typeface="Aptos"/>
                        </a:rPr>
                        <a:t>School Visitors</a:t>
                      </a:r>
                      <a:endParaRPr lang="en-GB" dirty="0"/>
                    </a:p>
                  </a:txBody>
                  <a:tcPr>
                    <a:solidFill>
                      <a:schemeClr val="accent4">
                        <a:lumMod val="20000"/>
                        <a:lumOff val="80000"/>
                      </a:schemeClr>
                    </a:solidFill>
                  </a:tcPr>
                </a:tc>
                <a:extLst>
                  <a:ext uri="{0D108BD9-81ED-4DB2-BD59-A6C34878D82A}">
                    <a16:rowId xmlns:a16="http://schemas.microsoft.com/office/drawing/2014/main" val="2464544538"/>
                  </a:ext>
                </a:extLst>
              </a:tr>
              <a:tr h="529025">
                <a:tc>
                  <a:txBody>
                    <a:bodyPr/>
                    <a:lstStyle/>
                    <a:p>
                      <a:r>
                        <a:rPr lang="en-GB" sz="1100" dirty="0"/>
                        <a:t>KS3/4</a:t>
                      </a:r>
                    </a:p>
                  </a:txBody>
                  <a:tcPr>
                    <a:solidFill>
                      <a:schemeClr val="accent4">
                        <a:lumMod val="20000"/>
                        <a:lumOff val="80000"/>
                      </a:schemeClr>
                    </a:solidFill>
                  </a:tcPr>
                </a:tc>
                <a:tc>
                  <a:txBody>
                    <a:bodyPr/>
                    <a:lstStyle/>
                    <a:p>
                      <a:pPr lvl="0">
                        <a:buNone/>
                      </a:pPr>
                      <a:r>
                        <a:rPr lang="en-GB" sz="1050" b="0" i="0" u="none" strike="noStrike" noProof="0" dirty="0">
                          <a:solidFill>
                            <a:srgbClr val="000000"/>
                          </a:solidFill>
                          <a:latin typeface="Aptos"/>
                        </a:rPr>
                        <a:t>Increasing literacy and numeracy skills – time, dates, instructions and signs</a:t>
                      </a:r>
                    </a:p>
                    <a:p>
                      <a:pPr lvl="0">
                        <a:buNone/>
                      </a:pPr>
                      <a:r>
                        <a:rPr lang="en-GB" sz="1100" b="0" i="0" u="none" strike="noStrike" noProof="0" dirty="0">
                          <a:solidFill>
                            <a:srgbClr val="000000"/>
                          </a:solidFill>
                          <a:latin typeface="Aptos"/>
                        </a:rPr>
                        <a:t>Mini Enterprise / employment skills in the classroom and wider school community</a:t>
                      </a:r>
                      <a:endParaRPr lang="en-US" dirty="0"/>
                    </a:p>
                    <a:p>
                      <a:pPr lvl="0">
                        <a:buNone/>
                      </a:pPr>
                      <a:r>
                        <a:rPr lang="en-GB" sz="1050" b="0" i="0" u="none" strike="noStrike" noProof="0" dirty="0">
                          <a:solidFill>
                            <a:srgbClr val="000000"/>
                          </a:solidFill>
                          <a:latin typeface="Aptos"/>
                        </a:rPr>
                        <a:t>Developing hobbies and interests</a:t>
                      </a:r>
                    </a:p>
                    <a:p>
                      <a:pPr lvl="0">
                        <a:buNone/>
                      </a:pPr>
                      <a:r>
                        <a:rPr lang="en-GB" sz="1050" b="0" i="0" u="none" strike="noStrike" noProof="0" dirty="0">
                          <a:solidFill>
                            <a:schemeClr val="tx1"/>
                          </a:solidFill>
                          <a:latin typeface="Aptos"/>
                        </a:rPr>
                        <a:t>Making choices, and expressing opinions and ideas</a:t>
                      </a:r>
                    </a:p>
                    <a:p>
                      <a:pPr lvl="0">
                        <a:buNone/>
                      </a:pPr>
                      <a:r>
                        <a:rPr lang="en-GB" sz="1050" b="0" i="0" u="none" strike="noStrike" noProof="0" dirty="0">
                          <a:solidFill>
                            <a:srgbClr val="000000"/>
                          </a:solidFill>
                          <a:latin typeface="Aptos"/>
                        </a:rPr>
                        <a:t>Send Forward transition event (and other career and transition events)</a:t>
                      </a:r>
                      <a:endParaRPr lang="en-GB" sz="1050"/>
                    </a:p>
                  </a:txBody>
                  <a:tcPr>
                    <a:solidFill>
                      <a:schemeClr val="accent4">
                        <a:lumMod val="20000"/>
                        <a:lumOff val="80000"/>
                      </a:schemeClr>
                    </a:solidFill>
                  </a:tcPr>
                </a:tc>
                <a:tc>
                  <a:txBody>
                    <a:bodyPr/>
                    <a:lstStyle/>
                    <a:p>
                      <a:pPr lvl="0">
                        <a:buNone/>
                      </a:pPr>
                      <a:r>
                        <a:rPr lang="en-GB" sz="1050" b="0" i="0" u="none" strike="noStrike" noProof="0" dirty="0">
                          <a:solidFill>
                            <a:srgbClr val="000000"/>
                          </a:solidFill>
                          <a:latin typeface="Aptos"/>
                        </a:rPr>
                        <a:t>Explore Curriculum</a:t>
                      </a:r>
                      <a:endParaRPr lang="en-US" sz="1050"/>
                    </a:p>
                    <a:p>
                      <a:pPr lvl="0">
                        <a:buNone/>
                      </a:pPr>
                      <a:r>
                        <a:rPr lang="en-GB" sz="1050" b="0" i="0" u="none" strike="noStrike" noProof="0" dirty="0">
                          <a:solidFill>
                            <a:srgbClr val="000000"/>
                          </a:solidFill>
                          <a:latin typeface="Aptos"/>
                        </a:rPr>
                        <a:t>School Careers lessons Topics 1&amp; 2 </a:t>
                      </a:r>
                      <a:r>
                        <a:rPr lang="en-GB" sz="1050" b="0" i="0" u="none" strike="noStrike" noProof="0" dirty="0">
                          <a:solidFill>
                            <a:srgbClr val="000000"/>
                          </a:solidFill>
                          <a:hlinkClick r:id="rId3"/>
                        </a:rPr>
                        <a:t>Career lessons and resources for teachers</a:t>
                      </a:r>
                      <a:endParaRPr lang="en-GB" sz="1050" b="0" i="0" u="none" strike="noStrike" noProof="0">
                        <a:solidFill>
                          <a:srgbClr val="000000"/>
                        </a:solidFill>
                      </a:endParaRPr>
                    </a:p>
                    <a:p>
                      <a:pPr lvl="0">
                        <a:buNone/>
                      </a:pPr>
                      <a:r>
                        <a:rPr lang="en-GB" sz="1050" b="0" i="0" u="none" strike="noStrike" noProof="0" dirty="0">
                          <a:solidFill>
                            <a:srgbClr val="000000"/>
                          </a:solidFill>
                          <a:latin typeface="Aptos"/>
                        </a:rPr>
                        <a:t>Career lessons for sensory learners</a:t>
                      </a:r>
                    </a:p>
                    <a:p>
                      <a:pPr lvl="0">
                        <a:buNone/>
                      </a:pPr>
                      <a:r>
                        <a:rPr lang="en-GB" sz="1050" b="0" i="0" u="none" strike="noStrike" noProof="0" dirty="0">
                          <a:solidFill>
                            <a:srgbClr val="000000"/>
                          </a:solidFill>
                          <a:latin typeface="Aptos"/>
                          <a:hlinkClick r:id="rId2"/>
                        </a:rPr>
                        <a:t>Accessing the Community.docx</a:t>
                      </a:r>
                      <a:endParaRPr lang="en-GB" sz="1050" b="0" i="0" u="none" strike="noStrike" noProof="0">
                        <a:solidFill>
                          <a:srgbClr val="000000"/>
                        </a:solidFill>
                        <a:latin typeface="Aptos"/>
                      </a:endParaRPr>
                    </a:p>
                    <a:p>
                      <a:pPr lvl="0">
                        <a:buNone/>
                      </a:pPr>
                      <a:r>
                        <a:rPr lang="en-GB" sz="1050" b="0" i="0" u="none" strike="noStrike" noProof="0" dirty="0">
                          <a:solidFill>
                            <a:srgbClr val="000000"/>
                          </a:solidFill>
                          <a:latin typeface="Aptos"/>
                        </a:rPr>
                        <a:t>Completing visit feedback form</a:t>
                      </a:r>
                      <a:r>
                        <a:rPr lang="en-GB" sz="1050" b="0" i="0" u="none" strike="noStrike" noProof="0" dirty="0">
                          <a:solidFill>
                            <a:srgbClr val="000000"/>
                          </a:solidFill>
                        </a:rPr>
                        <a:t> </a:t>
                      </a:r>
                      <a:r>
                        <a:rPr lang="en-GB" sz="1050" b="0" i="0" u="none" strike="noStrike" noProof="0" dirty="0">
                          <a:solidFill>
                            <a:srgbClr val="000000"/>
                          </a:solidFill>
                          <a:latin typeface="Aptos"/>
                          <a:hlinkClick r:id="rId4"/>
                        </a:rPr>
                        <a:t>KS3/4 and Post 16 Visits and Work experience  – Fill in form</a:t>
                      </a:r>
                      <a:endParaRPr lang="en-GB" sz="1050"/>
                    </a:p>
                  </a:txBody>
                  <a:tcPr>
                    <a:solidFill>
                      <a:schemeClr val="accent4">
                        <a:lumMod val="20000"/>
                        <a:lumOff val="80000"/>
                      </a:schemeClr>
                    </a:solidFill>
                  </a:tcPr>
                </a:tc>
                <a:extLst>
                  <a:ext uri="{0D108BD9-81ED-4DB2-BD59-A6C34878D82A}">
                    <a16:rowId xmlns:a16="http://schemas.microsoft.com/office/drawing/2014/main" val="467469324"/>
                  </a:ext>
                </a:extLst>
              </a:tr>
              <a:tr h="529025">
                <a:tc>
                  <a:txBody>
                    <a:bodyPr/>
                    <a:lstStyle/>
                    <a:p>
                      <a:r>
                        <a:rPr lang="en-GB" sz="1100" dirty="0"/>
                        <a:t>KS5</a:t>
                      </a:r>
                    </a:p>
                    <a:p>
                      <a:pPr lvl="0">
                        <a:buNone/>
                      </a:pPr>
                      <a:r>
                        <a:rPr lang="en-GB" sz="1100" b="1" i="0" u="none" strike="noStrike" noProof="0" dirty="0">
                          <a:solidFill>
                            <a:srgbClr val="000000"/>
                          </a:solidFill>
                          <a:latin typeface="Aptos"/>
                        </a:rPr>
                        <a:t>Towards Independence</a:t>
                      </a:r>
                      <a:endParaRPr lang="en-US" sz="1100" dirty="0"/>
                    </a:p>
                  </a:txBody>
                  <a:tcPr>
                    <a:solidFill>
                      <a:srgbClr val="ECF7AD"/>
                    </a:solidFill>
                  </a:tcPr>
                </a:tc>
                <a:tc>
                  <a:txBody>
                    <a:bodyPr/>
                    <a:lstStyle/>
                    <a:p>
                      <a:pPr lvl="0">
                        <a:buNone/>
                      </a:pPr>
                      <a:r>
                        <a:rPr lang="en-GB" sz="1050" b="0" i="0" u="none" strike="noStrike" noProof="0" dirty="0">
                          <a:solidFill>
                            <a:srgbClr val="000000"/>
                          </a:solidFill>
                          <a:latin typeface="Aptos"/>
                        </a:rPr>
                        <a:t>Career lessons</a:t>
                      </a:r>
                      <a:endParaRPr lang="en-US" sz="1050"/>
                    </a:p>
                    <a:p>
                      <a:pPr lvl="0">
                        <a:buNone/>
                      </a:pPr>
                      <a:r>
                        <a:rPr lang="en-GB" sz="1050" b="0" i="0" u="none" strike="noStrike" noProof="0" dirty="0">
                          <a:solidFill>
                            <a:srgbClr val="000000"/>
                          </a:solidFill>
                          <a:latin typeface="Aptos"/>
                        </a:rPr>
                        <a:t>Next Steps programme of day provision visits</a:t>
                      </a:r>
                    </a:p>
                    <a:p>
                      <a:pPr lvl="0">
                        <a:buNone/>
                      </a:pPr>
                      <a:r>
                        <a:rPr lang="en-GB" sz="1050" b="0" i="0" u="none" strike="noStrike" noProof="0" dirty="0">
                          <a:solidFill>
                            <a:srgbClr val="000000"/>
                          </a:solidFill>
                          <a:latin typeface="Aptos"/>
                        </a:rPr>
                        <a:t>Increasing literacy and numeracy skills – time, dates, signs, instructions, money</a:t>
                      </a:r>
                      <a:endParaRPr lang="en-GB" sz="1050"/>
                    </a:p>
                    <a:p>
                      <a:pPr lvl="0">
                        <a:buNone/>
                      </a:pPr>
                      <a:r>
                        <a:rPr lang="en-GB" sz="1050" b="0" i="0" u="none" strike="noStrike" noProof="0" dirty="0">
                          <a:solidFill>
                            <a:srgbClr val="000000"/>
                          </a:solidFill>
                          <a:latin typeface="Aptos"/>
                        </a:rPr>
                        <a:t>Mini-enterprise</a:t>
                      </a:r>
                    </a:p>
                    <a:p>
                      <a:pPr lvl="0">
                        <a:buNone/>
                      </a:pPr>
                      <a:r>
                        <a:rPr lang="en-GB" sz="1050" b="0" i="0" u="none" strike="noStrike" noProof="0" dirty="0">
                          <a:solidFill>
                            <a:srgbClr val="000000"/>
                          </a:solidFill>
                          <a:latin typeface="Aptos"/>
                        </a:rPr>
                        <a:t>Duke of Edinburgh</a:t>
                      </a:r>
                    </a:p>
                    <a:p>
                      <a:pPr lvl="0">
                        <a:buNone/>
                      </a:pPr>
                      <a:r>
                        <a:rPr lang="en-GB" sz="1050" b="0" i="0" u="none" strike="noStrike" noProof="0" dirty="0">
                          <a:solidFill>
                            <a:srgbClr val="000000"/>
                          </a:solidFill>
                          <a:latin typeface="Aptos"/>
                        </a:rPr>
                        <a:t>Transition planning and career meetings take place via EHCP meetings and separately arranged meetings as needed involving families, social care, health and Send Careers advisors </a:t>
                      </a:r>
                      <a:r>
                        <a:rPr lang="en-GB" sz="1100" b="0" i="0" u="none" strike="noStrike" noProof="0" dirty="0">
                          <a:solidFill>
                            <a:srgbClr val="000000"/>
                          </a:solidFill>
                          <a:latin typeface="Aptos"/>
                        </a:rPr>
                        <a:t>/ parents evenings</a:t>
                      </a:r>
                      <a:r>
                        <a:rPr lang="en-GB" sz="1050" b="0" i="0" u="none" strike="noStrike" noProof="0" dirty="0">
                          <a:solidFill>
                            <a:srgbClr val="000000"/>
                          </a:solidFill>
                          <a:latin typeface="Aptos"/>
                        </a:rPr>
                        <a:t>.</a:t>
                      </a:r>
                    </a:p>
                    <a:p>
                      <a:pPr lvl="0">
                        <a:buNone/>
                      </a:pPr>
                      <a:r>
                        <a:rPr lang="en-GB" sz="1050" b="0" i="0" u="none" strike="noStrike" noProof="0" dirty="0">
                          <a:solidFill>
                            <a:srgbClr val="000000"/>
                          </a:solidFill>
                          <a:latin typeface="Aptos"/>
                        </a:rPr>
                        <a:t>Yr11 and Post 16 coffee mornings for Parents &amp; Carers</a:t>
                      </a:r>
                      <a:endParaRPr lang="en-GB" sz="1050"/>
                    </a:p>
                    <a:p>
                      <a:pPr lvl="0">
                        <a:buNone/>
                      </a:pPr>
                      <a:r>
                        <a:rPr lang="en-GB" sz="1050" b="0" i="0" u="none" strike="noStrike" noProof="0" dirty="0">
                          <a:solidFill>
                            <a:srgbClr val="000000"/>
                          </a:solidFill>
                          <a:latin typeface="Aptos"/>
                        </a:rPr>
                        <a:t>Referrals to health and social care as needed.</a:t>
                      </a:r>
                    </a:p>
                    <a:p>
                      <a:pPr lvl="0">
                        <a:buNone/>
                      </a:pPr>
                      <a:r>
                        <a:rPr lang="en-GB" sz="1050" b="0" i="0" u="none" strike="noStrike" noProof="0" dirty="0">
                          <a:solidFill>
                            <a:schemeClr val="tx1"/>
                          </a:solidFill>
                          <a:latin typeface="Aptos"/>
                        </a:rPr>
                        <a:t>Developing their independent life skills</a:t>
                      </a:r>
                      <a:endParaRPr lang="en-GB" sz="1050"/>
                    </a:p>
                    <a:p>
                      <a:pPr lvl="0">
                        <a:buNone/>
                      </a:pPr>
                      <a:r>
                        <a:rPr lang="en-GB" sz="1050" b="0" i="0" u="none" strike="noStrike" noProof="0" dirty="0">
                          <a:solidFill>
                            <a:srgbClr val="000000"/>
                          </a:solidFill>
                          <a:latin typeface="Aptos"/>
                        </a:rPr>
                        <a:t>Sharing interests, views and experiences</a:t>
                      </a:r>
                    </a:p>
                    <a:p>
                      <a:pPr lvl="0">
                        <a:buNone/>
                      </a:pPr>
                      <a:r>
                        <a:rPr lang="en-GB" sz="1050" b="0" i="0" u="none" strike="noStrike" noProof="0" dirty="0">
                          <a:solidFill>
                            <a:srgbClr val="000000"/>
                          </a:solidFill>
                          <a:latin typeface="Aptos"/>
                        </a:rPr>
                        <a:t>Work Experience (in-house and external)</a:t>
                      </a:r>
                    </a:p>
                    <a:p>
                      <a:pPr lvl="0">
                        <a:buNone/>
                      </a:pPr>
                      <a:r>
                        <a:rPr lang="en-GB" sz="1050" b="0" i="0" u="none" strike="noStrike" noProof="0" dirty="0">
                          <a:solidFill>
                            <a:schemeClr val="tx1"/>
                          </a:solidFill>
                          <a:latin typeface="Aptos"/>
                        </a:rPr>
                        <a:t>Encounters with Employers and employees</a:t>
                      </a:r>
                      <a:endParaRPr lang="en-GB" sz="1050"/>
                    </a:p>
                    <a:p>
                      <a:pPr lvl="0">
                        <a:buNone/>
                      </a:pPr>
                      <a:r>
                        <a:rPr lang="en-GB" sz="1050" b="0" i="0" u="none" strike="noStrike" noProof="0" dirty="0">
                          <a:solidFill>
                            <a:srgbClr val="000000"/>
                          </a:solidFill>
                          <a:latin typeface="Aptos"/>
                        </a:rPr>
                        <a:t>Supported travel training/awareness</a:t>
                      </a:r>
                    </a:p>
                    <a:p>
                      <a:pPr lvl="0">
                        <a:buNone/>
                      </a:pPr>
                      <a:r>
                        <a:rPr lang="en-GB" sz="1050" b="0" i="0" u="none" strike="noStrike" noProof="0" dirty="0">
                          <a:solidFill>
                            <a:srgbClr val="000000"/>
                          </a:solidFill>
                          <a:latin typeface="Aptos"/>
                        </a:rPr>
                        <a:t>Establishing hobbies and interests</a:t>
                      </a:r>
                    </a:p>
                    <a:p>
                      <a:pPr lvl="0">
                        <a:buNone/>
                      </a:pPr>
                      <a:r>
                        <a:rPr lang="en-GB" sz="1050" b="0" i="0" u="none" strike="noStrike" noProof="0" dirty="0">
                          <a:solidFill>
                            <a:srgbClr val="000000"/>
                          </a:solidFill>
                          <a:latin typeface="Aptos"/>
                        </a:rPr>
                        <a:t>Alumni coffee mornings</a:t>
                      </a:r>
                    </a:p>
                    <a:p>
                      <a:pPr lvl="0">
                        <a:buNone/>
                      </a:pPr>
                      <a:r>
                        <a:rPr lang="en-GB" sz="1050" b="0" i="0" u="none" strike="noStrike" noProof="0" dirty="0">
                          <a:solidFill>
                            <a:srgbClr val="000000"/>
                          </a:solidFill>
                          <a:latin typeface="Aptos"/>
                        </a:rPr>
                        <a:t>Send Forward transition event (and other career and transition events)</a:t>
                      </a:r>
                    </a:p>
                  </a:txBody>
                  <a:tcPr>
                    <a:solidFill>
                      <a:srgbClr val="ECF7AD"/>
                    </a:solidFill>
                  </a:tcPr>
                </a:tc>
                <a:tc>
                  <a:txBody>
                    <a:bodyPr/>
                    <a:lstStyle/>
                    <a:p>
                      <a:pPr lvl="0">
                        <a:buNone/>
                      </a:pPr>
                      <a:r>
                        <a:rPr lang="en-GB" sz="1050" b="0" i="0" u="none" strike="noStrike" noProof="0" dirty="0">
                          <a:solidFill>
                            <a:schemeClr val="tx1"/>
                          </a:solidFill>
                          <a:latin typeface="Aptos"/>
                        </a:rPr>
                        <a:t>Towards Independence curriculum</a:t>
                      </a:r>
                      <a:endParaRPr lang="en-US" sz="1050"/>
                    </a:p>
                    <a:p>
                      <a:pPr lvl="0">
                        <a:buNone/>
                      </a:pPr>
                      <a:r>
                        <a:rPr lang="en-GB" sz="1050" b="0" i="0" u="none" strike="noStrike" noProof="0" dirty="0">
                          <a:solidFill>
                            <a:srgbClr val="000000"/>
                          </a:solidFill>
                          <a:latin typeface="Aptos"/>
                        </a:rPr>
                        <a:t>Talentino Modules 1-3 </a:t>
                      </a:r>
                      <a:r>
                        <a:rPr lang="en-GB" sz="1100" b="0" i="0" u="none" strike="noStrike" noProof="0" dirty="0">
                          <a:solidFill>
                            <a:schemeClr val="tx1"/>
                          </a:solidFill>
                          <a:latin typeface="Aptos"/>
                        </a:rPr>
                        <a:t>Sensory/Exploration </a:t>
                      </a:r>
                      <a:r>
                        <a:rPr lang="en-GB" sz="1100" b="0" i="0" u="none" strike="noStrike" noProof="0" dirty="0">
                          <a:solidFill>
                            <a:schemeClr val="tx1"/>
                          </a:solidFill>
                          <a:hlinkClick r:id="rId5"/>
                        </a:rPr>
                        <a:t>Lesson plans Modules 1, 2, 3</a:t>
                      </a:r>
                      <a:endParaRPr lang="en-US" sz="1050" dirty="0"/>
                    </a:p>
                    <a:p>
                      <a:pPr lvl="0">
                        <a:buNone/>
                      </a:pPr>
                      <a:r>
                        <a:rPr lang="en-GB" sz="1050" b="0" i="0" u="none" strike="noStrike" noProof="0" dirty="0">
                          <a:solidFill>
                            <a:srgbClr val="000000"/>
                          </a:solidFill>
                          <a:latin typeface="Aptos"/>
                        </a:rPr>
                        <a:t>School Careers lessons Topics 3-8 </a:t>
                      </a:r>
                      <a:r>
                        <a:rPr lang="en-GB" sz="1050" b="0" i="0" u="none" strike="noStrike" noProof="0" dirty="0">
                          <a:solidFill>
                            <a:srgbClr val="000000"/>
                          </a:solidFill>
                          <a:hlinkClick r:id="rId3"/>
                        </a:rPr>
                        <a:t>Career lessons and resources for teachers</a:t>
                      </a:r>
                      <a:endParaRPr lang="en-US" sz="1050"/>
                    </a:p>
                    <a:p>
                      <a:pPr lvl="0">
                        <a:buNone/>
                      </a:pPr>
                      <a:r>
                        <a:rPr lang="en-GB" sz="1050" b="0" i="0" u="none" strike="noStrike" noProof="0" dirty="0">
                          <a:solidFill>
                            <a:schemeClr val="tx1"/>
                          </a:solidFill>
                          <a:latin typeface="Aptos"/>
                          <a:hlinkClick r:id="rId6"/>
                        </a:rPr>
                        <a:t>Next step programme of day provision visits.docx</a:t>
                      </a:r>
                      <a:endParaRPr lang="en-GB" sz="1050"/>
                    </a:p>
                    <a:p>
                      <a:pPr lvl="0">
                        <a:buNone/>
                      </a:pPr>
                      <a:r>
                        <a:rPr lang="en-GB" sz="1050" b="0" i="0" u="none" strike="noStrike" noProof="0" dirty="0">
                          <a:solidFill>
                            <a:srgbClr val="000000"/>
                          </a:solidFill>
                          <a:latin typeface="Aptos"/>
                        </a:rPr>
                        <a:t>ASDAN</a:t>
                      </a:r>
                    </a:p>
                    <a:p>
                      <a:pPr lvl="0">
                        <a:buNone/>
                      </a:pPr>
                      <a:r>
                        <a:rPr lang="en-GB" sz="1050" b="0" i="0" u="none" strike="noStrike" noProof="0" dirty="0">
                          <a:solidFill>
                            <a:srgbClr val="000000"/>
                          </a:solidFill>
                          <a:latin typeface="Aptos"/>
                        </a:rPr>
                        <a:t>Next Steps folder</a:t>
                      </a:r>
                    </a:p>
                    <a:p>
                      <a:pPr lvl="0">
                        <a:buNone/>
                      </a:pPr>
                      <a:r>
                        <a:rPr lang="en-GB" sz="1050" b="0" i="0" u="none" strike="noStrike" noProof="0" dirty="0">
                          <a:solidFill>
                            <a:srgbClr val="000000"/>
                          </a:solidFill>
                          <a:latin typeface="Aptos"/>
                        </a:rPr>
                        <a:t>Level 6 CEIAG in school </a:t>
                      </a:r>
                    </a:p>
                    <a:p>
                      <a:pPr lvl="0">
                        <a:buNone/>
                      </a:pPr>
                      <a:r>
                        <a:rPr lang="en-GB" sz="1050" b="0" i="0" u="none" strike="noStrike" noProof="0" dirty="0">
                          <a:solidFill>
                            <a:srgbClr val="000000"/>
                          </a:solidFill>
                          <a:latin typeface="Aptos"/>
                        </a:rPr>
                        <a:t>Send Career Advisors yrs13/14</a:t>
                      </a:r>
                    </a:p>
                    <a:p>
                      <a:pPr lvl="0">
                        <a:buNone/>
                      </a:pPr>
                      <a:r>
                        <a:rPr lang="en-GB" sz="1050" b="0" i="0" u="none" strike="noStrike" noProof="0" dirty="0">
                          <a:solidFill>
                            <a:srgbClr val="000000"/>
                          </a:solidFill>
                          <a:latin typeface="Aptos"/>
                        </a:rPr>
                        <a:t>Social stories</a:t>
                      </a:r>
                    </a:p>
                    <a:p>
                      <a:pPr lvl="0">
                        <a:buNone/>
                      </a:pPr>
                      <a:r>
                        <a:rPr lang="en-GB" sz="1050" b="0" i="0" u="none" strike="noStrike" noProof="0" dirty="0">
                          <a:solidFill>
                            <a:srgbClr val="000000"/>
                          </a:solidFill>
                          <a:hlinkClick r:id="rId7"/>
                        </a:rPr>
                        <a:t>Work Experience social stories</a:t>
                      </a:r>
                      <a:endParaRPr lang="en-GB" sz="1050"/>
                    </a:p>
                    <a:p>
                      <a:pPr lvl="0">
                        <a:buNone/>
                      </a:pPr>
                      <a:r>
                        <a:rPr lang="en-GB" sz="1050" b="0" i="0" u="none" strike="noStrike" noProof="0" dirty="0">
                          <a:solidFill>
                            <a:srgbClr val="000000"/>
                          </a:solidFill>
                          <a:hlinkClick r:id="rId8">
                            <a:extLst>
                              <a:ext uri="{A12FA001-AC4F-418D-AE19-62706E023703}">
                                <ahyp:hlinkClr xmlns:ahyp="http://schemas.microsoft.com/office/drawing/2018/hyperlinkcolor" val="tx"/>
                              </a:ext>
                            </a:extLst>
                          </a:hlinkClick>
                        </a:rPr>
                        <a:t>Careers for sensory learners</a:t>
                      </a:r>
                      <a:r>
                        <a:rPr lang="en-GB" sz="1050" b="0" i="0" u="none" strike="noStrike" noProof="0" dirty="0">
                          <a:solidFill>
                            <a:srgbClr val="000000"/>
                          </a:solidFill>
                        </a:rPr>
                        <a:t> </a:t>
                      </a:r>
                      <a:endParaRPr lang="en-GB" sz="1050"/>
                    </a:p>
                    <a:p>
                      <a:pPr lvl="0">
                        <a:buNone/>
                      </a:pPr>
                      <a:r>
                        <a:rPr lang="en-GB" sz="1050" b="0" i="0" u="none" strike="noStrike" noProof="0" dirty="0">
                          <a:solidFill>
                            <a:srgbClr val="000000"/>
                          </a:solidFill>
                          <a:latin typeface="Aptos"/>
                        </a:rPr>
                        <a:t>Completing visit feedback form </a:t>
                      </a:r>
                      <a:r>
                        <a:rPr lang="en-GB" sz="1050" b="0" i="0" u="none" strike="noStrike" noProof="0" dirty="0">
                          <a:solidFill>
                            <a:srgbClr val="000000"/>
                          </a:solidFill>
                          <a:hlinkClick r:id="rId4"/>
                        </a:rPr>
                        <a:t>KS3/4 and Post 16 Visits and Work experience  – Fill in form</a:t>
                      </a:r>
                      <a:endParaRPr lang="en-GB" sz="1050" b="0" i="0" u="none" strike="noStrike" noProof="0" dirty="0">
                        <a:solidFill>
                          <a:srgbClr val="000000"/>
                        </a:solidFill>
                      </a:endParaRPr>
                    </a:p>
                    <a:p>
                      <a:pPr lvl="0">
                        <a:buNone/>
                      </a:pPr>
                      <a:r>
                        <a:rPr lang="en-GB" sz="1100" b="0" i="0" u="none" strike="noStrike" noProof="0" dirty="0">
                          <a:solidFill>
                            <a:schemeClr val="tx1"/>
                          </a:solidFill>
                          <a:latin typeface="Aptos"/>
                        </a:rPr>
                        <a:t>Discussions with parents &amp; carers about careers / progression routes</a:t>
                      </a:r>
                    </a:p>
                    <a:p>
                      <a:pPr lvl="0">
                        <a:buNone/>
                      </a:pPr>
                      <a:r>
                        <a:rPr lang="en-GB" sz="1100" b="0" i="0" u="none" strike="noStrike" noProof="0" dirty="0">
                          <a:solidFill>
                            <a:schemeClr val="tx1"/>
                          </a:solidFill>
                          <a:latin typeface="Aptos"/>
                        </a:rPr>
                        <a:t>Website / newsletters / social media / school communications</a:t>
                      </a:r>
                      <a:endParaRPr lang="en-GB" dirty="0"/>
                    </a:p>
                  </a:txBody>
                  <a:tcPr>
                    <a:solidFill>
                      <a:srgbClr val="ECF7AD"/>
                    </a:solidFill>
                  </a:tcPr>
                </a:tc>
                <a:extLst>
                  <a:ext uri="{0D108BD9-81ED-4DB2-BD59-A6C34878D82A}">
                    <a16:rowId xmlns:a16="http://schemas.microsoft.com/office/drawing/2014/main" val="2478920636"/>
                  </a:ext>
                </a:extLst>
              </a:tr>
            </a:tbl>
          </a:graphicData>
        </a:graphic>
      </p:graphicFrame>
    </p:spTree>
    <p:extLst>
      <p:ext uri="{BB962C8B-B14F-4D97-AF65-F5344CB8AC3E}">
        <p14:creationId xmlns:p14="http://schemas.microsoft.com/office/powerpoint/2010/main" val="1720420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9A4E7-BF4F-7EE1-457C-1D610C22AA29}"/>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00E6AEF-3670-B53C-5E8D-9B1C402AF23D}"/>
              </a:ext>
            </a:extLst>
          </p:cNvPr>
          <p:cNvGraphicFramePr>
            <a:graphicFrameLocks noGrp="1"/>
          </p:cNvGraphicFramePr>
          <p:nvPr>
            <p:extLst>
              <p:ext uri="{D42A27DB-BD31-4B8C-83A1-F6EECF244321}">
                <p14:modId xmlns:p14="http://schemas.microsoft.com/office/powerpoint/2010/main" val="3868015798"/>
              </p:ext>
            </p:extLst>
          </p:nvPr>
        </p:nvGraphicFramePr>
        <p:xfrm>
          <a:off x="457200" y="549656"/>
          <a:ext cx="11289117" cy="5910097"/>
        </p:xfrm>
        <a:graphic>
          <a:graphicData uri="http://schemas.openxmlformats.org/drawingml/2006/table">
            <a:tbl>
              <a:tblPr firstRow="1" bandRow="1">
                <a:tableStyleId>{5C22544A-7EE6-4342-B048-85BDC9FD1C3A}</a:tableStyleId>
              </a:tblPr>
              <a:tblGrid>
                <a:gridCol w="1323294">
                  <a:extLst>
                    <a:ext uri="{9D8B030D-6E8A-4147-A177-3AD203B41FA5}">
                      <a16:colId xmlns:a16="http://schemas.microsoft.com/office/drawing/2014/main" val="1410628751"/>
                    </a:ext>
                  </a:extLst>
                </a:gridCol>
                <a:gridCol w="5489050">
                  <a:extLst>
                    <a:ext uri="{9D8B030D-6E8A-4147-A177-3AD203B41FA5}">
                      <a16:colId xmlns:a16="http://schemas.microsoft.com/office/drawing/2014/main" val="2354999030"/>
                    </a:ext>
                  </a:extLst>
                </a:gridCol>
                <a:gridCol w="4476773">
                  <a:extLst>
                    <a:ext uri="{9D8B030D-6E8A-4147-A177-3AD203B41FA5}">
                      <a16:colId xmlns:a16="http://schemas.microsoft.com/office/drawing/2014/main" val="3311865588"/>
                    </a:ext>
                  </a:extLst>
                </a:gridCol>
              </a:tblGrid>
              <a:tr h="373159">
                <a:tc gridSpan="3">
                  <a:txBody>
                    <a:bodyPr/>
                    <a:lstStyle/>
                    <a:p>
                      <a:r>
                        <a:rPr lang="en-GB" dirty="0"/>
                        <a:t>Experience - </a:t>
                      </a:r>
                      <a:r>
                        <a:rPr lang="en-GB" sz="1000" dirty="0"/>
                        <a:t>pupils have profound and multiple learning disabilities and learn through an immersive, holistic, physical, multisensory approach</a:t>
                      </a:r>
                    </a:p>
                  </a:txBody>
                  <a:tcPr>
                    <a:solidFill>
                      <a:schemeClr val="accent6"/>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68783155"/>
                  </a:ext>
                </a:extLst>
              </a:tr>
              <a:tr h="264822">
                <a:tc>
                  <a:txBody>
                    <a:bodyPr/>
                    <a:lstStyle/>
                    <a:p>
                      <a:pPr lvl="0" algn="ctr">
                        <a:buNone/>
                      </a:pPr>
                      <a:r>
                        <a:rPr lang="en-GB" sz="1100" b="1" i="0" u="none" strike="noStrike" noProof="0" dirty="0">
                          <a:solidFill>
                            <a:srgbClr val="000000"/>
                          </a:solidFill>
                          <a:latin typeface="Aptos"/>
                        </a:rPr>
                        <a:t>Key Stage</a:t>
                      </a:r>
                    </a:p>
                  </a:txBody>
                  <a:tcPr>
                    <a:solidFill>
                      <a:schemeClr val="accent6">
                        <a:lumMod val="20000"/>
                        <a:lumOff val="80000"/>
                      </a:schemeClr>
                    </a:solidFill>
                  </a:tcPr>
                </a:tc>
                <a:tc>
                  <a:txBody>
                    <a:bodyPr/>
                    <a:lstStyle/>
                    <a:p>
                      <a:pPr lvl="0" algn="ctr">
                        <a:buNone/>
                      </a:pPr>
                      <a:r>
                        <a:rPr lang="en-GB" sz="1100" b="1" i="0" u="none" strike="noStrike" noProof="0" dirty="0">
                          <a:solidFill>
                            <a:srgbClr val="000000"/>
                          </a:solidFill>
                          <a:latin typeface="Aptos"/>
                        </a:rPr>
                        <a:t>What do we want the pupils to learn or experience?</a:t>
                      </a:r>
                    </a:p>
                  </a:txBody>
                  <a:tcPr>
                    <a:solidFill>
                      <a:schemeClr val="accent6">
                        <a:lumMod val="20000"/>
                        <a:lumOff val="80000"/>
                      </a:schemeClr>
                    </a:solidFill>
                  </a:tcPr>
                </a:tc>
                <a:tc>
                  <a:txBody>
                    <a:bodyPr/>
                    <a:lstStyle/>
                    <a:p>
                      <a:pPr lvl="0" algn="ctr">
                        <a:buNone/>
                      </a:pPr>
                      <a:r>
                        <a:rPr lang="en-GB" sz="1100" b="1" i="0" u="none" strike="noStrike" noProof="0" dirty="0">
                          <a:solidFill>
                            <a:srgbClr val="000000"/>
                          </a:solidFill>
                          <a:latin typeface="Aptos"/>
                        </a:rPr>
                        <a:t>How will we do this?</a:t>
                      </a:r>
                      <a:endParaRPr lang="en-GB" sz="1100" b="1" dirty="0"/>
                    </a:p>
                  </a:txBody>
                  <a:tcPr>
                    <a:solidFill>
                      <a:schemeClr val="accent6">
                        <a:lumMod val="20000"/>
                        <a:lumOff val="80000"/>
                      </a:schemeClr>
                    </a:solidFill>
                  </a:tcPr>
                </a:tc>
                <a:extLst>
                  <a:ext uri="{0D108BD9-81ED-4DB2-BD59-A6C34878D82A}">
                    <a16:rowId xmlns:a16="http://schemas.microsoft.com/office/drawing/2014/main" val="2855000287"/>
                  </a:ext>
                </a:extLst>
              </a:tr>
              <a:tr h="604058">
                <a:tc>
                  <a:txBody>
                    <a:bodyPr/>
                    <a:lstStyle/>
                    <a:p>
                      <a:pPr lvl="0">
                        <a:buNone/>
                      </a:pPr>
                      <a:r>
                        <a:rPr lang="en-GB" sz="1100" b="0" i="0" u="none" strike="noStrike" noProof="0" dirty="0">
                          <a:solidFill>
                            <a:srgbClr val="000000"/>
                          </a:solidFill>
                          <a:latin typeface="Aptos"/>
                        </a:rPr>
                        <a:t>All age / ability groups</a:t>
                      </a:r>
                      <a:endParaRPr lang="en-US" sz="1100" dirty="0"/>
                    </a:p>
                  </a:txBody>
                  <a:tcPr>
                    <a:solidFill>
                      <a:schemeClr val="accent6">
                        <a:lumMod val="20000"/>
                        <a:lumOff val="80000"/>
                      </a:schemeClr>
                    </a:solidFill>
                  </a:tcPr>
                </a:tc>
                <a:tc>
                  <a:txBody>
                    <a:bodyPr/>
                    <a:lstStyle/>
                    <a:p>
                      <a:pPr lvl="0" algn="l">
                        <a:lnSpc>
                          <a:spcPts val="1275"/>
                        </a:lnSpc>
                        <a:buNone/>
                      </a:pPr>
                      <a:r>
                        <a:rPr lang="en-GB" sz="1100" b="0" i="0" u="none" strike="noStrike" noProof="0" dirty="0">
                          <a:solidFill>
                            <a:srgbClr val="000000"/>
                          </a:solidFill>
                          <a:latin typeface="Aptos"/>
                        </a:rPr>
                        <a:t>Careers Activity days involving employers and industries coming into the school</a:t>
                      </a:r>
                    </a:p>
                    <a:p>
                      <a:pPr lvl="0" algn="l">
                        <a:lnSpc>
                          <a:spcPts val="1275"/>
                        </a:lnSpc>
                        <a:buNone/>
                      </a:pPr>
                      <a:r>
                        <a:rPr lang="en-GB" sz="1100" b="0" i="0" u="none" strike="noStrike" noProof="0" dirty="0">
                          <a:solidFill>
                            <a:srgbClr val="000000"/>
                          </a:solidFill>
                          <a:latin typeface="Aptos"/>
                        </a:rPr>
                        <a:t>Visiting and participating in the community</a:t>
                      </a:r>
                    </a:p>
                    <a:p>
                      <a:pPr lvl="0" algn="l">
                        <a:lnSpc>
                          <a:spcPts val="1275"/>
                        </a:lnSpc>
                        <a:buNone/>
                      </a:pPr>
                      <a:r>
                        <a:rPr lang="en-GB" sz="1100" b="0" i="0" u="none" strike="noStrike" noProof="0" dirty="0">
                          <a:solidFill>
                            <a:srgbClr val="000000"/>
                          </a:solidFill>
                          <a:latin typeface="Aptos"/>
                        </a:rPr>
                        <a:t>Building community connections through school visits</a:t>
                      </a:r>
                    </a:p>
                    <a:p>
                      <a:pPr lvl="0" algn="l">
                        <a:lnSpc>
                          <a:spcPts val="1275"/>
                        </a:lnSpc>
                        <a:buNone/>
                      </a:pPr>
                      <a:r>
                        <a:rPr lang="en-GB" sz="1100" b="0" i="0" u="none" strike="noStrike" noProof="0" dirty="0">
                          <a:solidFill>
                            <a:srgbClr val="000000"/>
                          </a:solidFill>
                          <a:latin typeface="Aptos"/>
                        </a:rPr>
                        <a:t>Developing work and life skills</a:t>
                      </a:r>
                    </a:p>
                    <a:p>
                      <a:pPr lvl="0" algn="l">
                        <a:lnSpc>
                          <a:spcPts val="1275"/>
                        </a:lnSpc>
                        <a:buNone/>
                      </a:pPr>
                      <a:r>
                        <a:rPr lang="en-GB" sz="1100" b="0" i="0" u="none" strike="noStrike" noProof="0" dirty="0">
                          <a:solidFill>
                            <a:srgbClr val="000000"/>
                          </a:solidFill>
                          <a:latin typeface="Aptos"/>
                        </a:rPr>
                        <a:t>Developing and communicating preferences</a:t>
                      </a:r>
                    </a:p>
                    <a:p>
                      <a:pPr lvl="0" algn="l">
                        <a:lnSpc>
                          <a:spcPts val="1275"/>
                        </a:lnSpc>
                        <a:buNone/>
                      </a:pPr>
                      <a:r>
                        <a:rPr lang="en-GB" sz="1100" b="0" i="0" u="none" strike="noStrike" noProof="0" dirty="0">
                          <a:solidFill>
                            <a:srgbClr val="000000"/>
                          </a:solidFill>
                          <a:latin typeface="Aptos"/>
                        </a:rPr>
                        <a:t>Immersive arts experience</a:t>
                      </a:r>
                      <a:endParaRPr lang="en-GB" sz="1100" dirty="0"/>
                    </a:p>
                  </a:txBody>
                  <a:tcPr>
                    <a:solidFill>
                      <a:schemeClr val="accent6">
                        <a:lumMod val="20000"/>
                        <a:lumOff val="80000"/>
                      </a:schemeClr>
                    </a:solidFill>
                  </a:tcPr>
                </a:tc>
                <a:tc>
                  <a:txBody>
                    <a:bodyPr/>
                    <a:lstStyle/>
                    <a:p>
                      <a:pPr lvl="0">
                        <a:buNone/>
                      </a:pPr>
                      <a:r>
                        <a:rPr lang="en-GB" sz="1100" b="0" i="0" u="none" strike="noStrike" noProof="0" dirty="0">
                          <a:solidFill>
                            <a:srgbClr val="000000"/>
                          </a:solidFill>
                          <a:hlinkClick r:id="rId2"/>
                        </a:rPr>
                        <a:t>Accessing the Community.docx</a:t>
                      </a:r>
                      <a:endParaRPr lang="en-GB" sz="1100" b="0" i="0" u="none" strike="noStrike" noProof="0" dirty="0">
                        <a:solidFill>
                          <a:srgbClr val="000000"/>
                        </a:solidFill>
                        <a:latin typeface="Aptos"/>
                      </a:endParaRPr>
                    </a:p>
                    <a:p>
                      <a:pPr lvl="0">
                        <a:buNone/>
                      </a:pPr>
                      <a:r>
                        <a:rPr lang="en-GB" sz="1100" b="0" i="0" u="none" strike="noStrike" noProof="0" dirty="0">
                          <a:solidFill>
                            <a:srgbClr val="000000"/>
                          </a:solidFill>
                          <a:latin typeface="Aptos"/>
                        </a:rPr>
                        <a:t>Preparation – experience – reflection</a:t>
                      </a:r>
                      <a:endParaRPr lang="en-GB" sz="1100" dirty="0"/>
                    </a:p>
                    <a:p>
                      <a:pPr lvl="0">
                        <a:buNone/>
                      </a:pPr>
                      <a:r>
                        <a:rPr lang="en-GB" sz="1100" b="0" i="0" u="none" strike="noStrike" noProof="0" dirty="0">
                          <a:solidFill>
                            <a:srgbClr val="000000"/>
                          </a:solidFill>
                          <a:latin typeface="Aptos"/>
                        </a:rPr>
                        <a:t>Class observations and learning walks</a:t>
                      </a:r>
                      <a:endParaRPr lang="en-GB" dirty="0"/>
                    </a:p>
                    <a:p>
                      <a:pPr lvl="0">
                        <a:buNone/>
                      </a:pPr>
                      <a:endParaRPr lang="en-GB" sz="1100" b="0" i="0" u="none" strike="noStrike" noProof="0" dirty="0">
                        <a:solidFill>
                          <a:srgbClr val="000000"/>
                        </a:solidFill>
                        <a:latin typeface="Aptos"/>
                      </a:endParaRPr>
                    </a:p>
                  </a:txBody>
                  <a:tcPr>
                    <a:solidFill>
                      <a:schemeClr val="accent6">
                        <a:lumMod val="20000"/>
                        <a:lumOff val="80000"/>
                      </a:schemeClr>
                    </a:solidFill>
                  </a:tcPr>
                </a:tc>
                <a:extLst>
                  <a:ext uri="{0D108BD9-81ED-4DB2-BD59-A6C34878D82A}">
                    <a16:rowId xmlns:a16="http://schemas.microsoft.com/office/drawing/2014/main" val="2871846422"/>
                  </a:ext>
                </a:extLst>
              </a:tr>
              <a:tr h="654396">
                <a:tc>
                  <a:txBody>
                    <a:bodyPr/>
                    <a:lstStyle/>
                    <a:p>
                      <a:r>
                        <a:rPr lang="en-GB" sz="1100" dirty="0"/>
                        <a:t>KS1 / 2</a:t>
                      </a:r>
                    </a:p>
                  </a:txBody>
                  <a:tcPr>
                    <a:solidFill>
                      <a:schemeClr val="accent6">
                        <a:lumMod val="20000"/>
                        <a:lumOff val="80000"/>
                      </a:schemeClr>
                    </a:solidFill>
                  </a:tcPr>
                </a:tc>
                <a:tc>
                  <a:txBody>
                    <a:bodyPr/>
                    <a:lstStyle/>
                    <a:p>
                      <a:pPr lvl="0">
                        <a:buNone/>
                      </a:pPr>
                      <a:r>
                        <a:rPr lang="en-GB" sz="1100" b="0" i="0" u="none" strike="noStrike" noProof="0" dirty="0">
                          <a:solidFill>
                            <a:srgbClr val="000000"/>
                          </a:solidFill>
                          <a:latin typeface="Aptos"/>
                        </a:rPr>
                        <a:t>Choice making skills </a:t>
                      </a:r>
                    </a:p>
                    <a:p>
                      <a:pPr lvl="0">
                        <a:buNone/>
                      </a:pPr>
                      <a:r>
                        <a:rPr lang="en-GB" sz="1100" b="0" i="0" u="none" strike="noStrike" noProof="0" dirty="0">
                          <a:solidFill>
                            <a:srgbClr val="000000"/>
                          </a:solidFill>
                          <a:latin typeface="Aptos"/>
                        </a:rPr>
                        <a:t>Developing awareness of different environments</a:t>
                      </a:r>
                    </a:p>
                  </a:txBody>
                  <a:tcPr>
                    <a:solidFill>
                      <a:schemeClr val="accent6">
                        <a:lumMod val="20000"/>
                        <a:lumOff val="80000"/>
                      </a:schemeClr>
                    </a:solidFill>
                  </a:tcPr>
                </a:tc>
                <a:tc>
                  <a:txBody>
                    <a:bodyPr/>
                    <a:lstStyle/>
                    <a:p>
                      <a:r>
                        <a:rPr lang="en-GB" sz="1100" dirty="0"/>
                        <a:t>Experience Curriculum</a:t>
                      </a:r>
                    </a:p>
                    <a:p>
                      <a:pPr lvl="0">
                        <a:buNone/>
                      </a:pPr>
                      <a:r>
                        <a:rPr lang="en-GB" sz="1100" dirty="0"/>
                        <a:t>Little City</a:t>
                      </a:r>
                    </a:p>
                    <a:p>
                      <a:pPr lvl="0">
                        <a:buNone/>
                      </a:pPr>
                      <a:r>
                        <a:rPr lang="en-GB" sz="1100" b="0" i="0" u="none" strike="noStrike" noProof="0" dirty="0">
                          <a:solidFill>
                            <a:srgbClr val="000000"/>
                          </a:solidFill>
                          <a:latin typeface="Aptos"/>
                        </a:rPr>
                        <a:t>School Visitors</a:t>
                      </a:r>
                      <a:endParaRPr lang="en-GB" dirty="0"/>
                    </a:p>
                  </a:txBody>
                  <a:tcPr>
                    <a:solidFill>
                      <a:schemeClr val="accent6">
                        <a:lumMod val="20000"/>
                        <a:lumOff val="80000"/>
                      </a:schemeClr>
                    </a:solidFill>
                  </a:tcPr>
                </a:tc>
                <a:extLst>
                  <a:ext uri="{0D108BD9-81ED-4DB2-BD59-A6C34878D82A}">
                    <a16:rowId xmlns:a16="http://schemas.microsoft.com/office/drawing/2014/main" val="2464544538"/>
                  </a:ext>
                </a:extLst>
              </a:tr>
              <a:tr h="650019">
                <a:tc>
                  <a:txBody>
                    <a:bodyPr/>
                    <a:lstStyle/>
                    <a:p>
                      <a:r>
                        <a:rPr lang="en-GB" sz="1100" dirty="0"/>
                        <a:t>KS3/4</a:t>
                      </a:r>
                    </a:p>
                  </a:txBody>
                  <a:tcPr>
                    <a:solidFill>
                      <a:schemeClr val="accent6">
                        <a:lumMod val="20000"/>
                        <a:lumOff val="80000"/>
                      </a:schemeClr>
                    </a:solidFill>
                  </a:tcPr>
                </a:tc>
                <a:tc>
                  <a:txBody>
                    <a:bodyPr/>
                    <a:lstStyle/>
                    <a:p>
                      <a:pPr lvl="0">
                        <a:buNone/>
                      </a:pPr>
                      <a:r>
                        <a:rPr lang="en-GB" sz="1100" b="0" i="0" u="none" strike="noStrike" noProof="0" dirty="0">
                          <a:solidFill>
                            <a:schemeClr val="tx1"/>
                          </a:solidFill>
                          <a:latin typeface="Aptos"/>
                        </a:rPr>
                        <a:t>Exploring leisure and interests </a:t>
                      </a:r>
                      <a:endParaRPr lang="en-US" sz="1100"/>
                    </a:p>
                    <a:p>
                      <a:pPr lvl="0">
                        <a:buNone/>
                      </a:pPr>
                      <a:r>
                        <a:rPr lang="en-GB" sz="1100" b="0" i="0" u="none" strike="noStrike" noProof="0" dirty="0">
                          <a:solidFill>
                            <a:schemeClr val="tx1"/>
                          </a:solidFill>
                          <a:latin typeface="Aptos"/>
                        </a:rPr>
                        <a:t>Choices and interests being reflected on EHCP</a:t>
                      </a:r>
                    </a:p>
                    <a:p>
                      <a:pPr lvl="0">
                        <a:buNone/>
                      </a:pPr>
                      <a:r>
                        <a:rPr lang="en-GB" sz="1100" b="0" i="0" u="none" strike="noStrike" noProof="0" dirty="0">
                          <a:solidFill>
                            <a:srgbClr val="000000"/>
                          </a:solidFill>
                          <a:latin typeface="Aptos"/>
                        </a:rPr>
                        <a:t>Interacting with different environments</a:t>
                      </a:r>
                    </a:p>
                    <a:p>
                      <a:pPr lvl="0">
                        <a:buNone/>
                      </a:pPr>
                      <a:r>
                        <a:rPr lang="en-GB" sz="1100" b="0" i="0" u="none" strike="noStrike" noProof="0" dirty="0">
                          <a:solidFill>
                            <a:srgbClr val="000000"/>
                          </a:solidFill>
                          <a:latin typeface="Aptos"/>
                        </a:rPr>
                        <a:t>Send Forward transition event (and other career and transition events)</a:t>
                      </a:r>
                      <a:endParaRPr lang="en-GB" sz="1100" dirty="0"/>
                    </a:p>
                  </a:txBody>
                  <a:tcPr>
                    <a:solidFill>
                      <a:schemeClr val="accent6">
                        <a:lumMod val="20000"/>
                        <a:lumOff val="80000"/>
                      </a:schemeClr>
                    </a:solidFill>
                  </a:tcPr>
                </a:tc>
                <a:tc>
                  <a:txBody>
                    <a:bodyPr/>
                    <a:lstStyle/>
                    <a:p>
                      <a:pPr lvl="0">
                        <a:buNone/>
                      </a:pPr>
                      <a:r>
                        <a:rPr lang="en-GB" sz="1100" b="0" i="0" u="none" strike="noStrike" noProof="0" dirty="0">
                          <a:solidFill>
                            <a:srgbClr val="000000"/>
                          </a:solidFill>
                          <a:latin typeface="Aptos"/>
                        </a:rPr>
                        <a:t>Experience Curriculum</a:t>
                      </a:r>
                      <a:endParaRPr lang="en-US" sz="1100"/>
                    </a:p>
                    <a:p>
                      <a:pPr lvl="0">
                        <a:buNone/>
                      </a:pPr>
                      <a:r>
                        <a:rPr lang="en-GB" sz="1100" b="0" i="0" u="none" strike="noStrike" noProof="0" dirty="0">
                          <a:solidFill>
                            <a:srgbClr val="000000"/>
                          </a:solidFill>
                          <a:latin typeface="Aptos"/>
                          <a:hlinkClick r:id="rId2"/>
                        </a:rPr>
                        <a:t>Accessing the Community.docx</a:t>
                      </a:r>
                      <a:endParaRPr lang="en-GB" sz="1100" b="0" i="0" u="none" strike="noStrike" noProof="0" dirty="0">
                        <a:solidFill>
                          <a:srgbClr val="000000"/>
                        </a:solidFill>
                        <a:latin typeface="Aptos"/>
                      </a:endParaRPr>
                    </a:p>
                    <a:p>
                      <a:pPr lvl="0">
                        <a:buNone/>
                      </a:pPr>
                      <a:r>
                        <a:rPr lang="en-GB" sz="1100" b="0" i="0" u="none" strike="noStrike" noProof="0" dirty="0">
                          <a:solidFill>
                            <a:srgbClr val="000000"/>
                          </a:solidFill>
                          <a:latin typeface="Aptos"/>
                        </a:rPr>
                        <a:t>Completing visit feedback form </a:t>
                      </a:r>
                      <a:r>
                        <a:rPr lang="en-GB" sz="1100" b="0" i="0" u="none" strike="noStrike" noProof="0" dirty="0">
                          <a:solidFill>
                            <a:srgbClr val="000000"/>
                          </a:solidFill>
                          <a:hlinkClick r:id="rId3"/>
                        </a:rPr>
                        <a:t>KS3/4 and Post 16 Visits and Work experience  – Fill in form</a:t>
                      </a:r>
                      <a:endParaRPr lang="en-GB" sz="1100" dirty="0"/>
                    </a:p>
                  </a:txBody>
                  <a:tcPr>
                    <a:solidFill>
                      <a:schemeClr val="accent6">
                        <a:lumMod val="20000"/>
                        <a:lumOff val="80000"/>
                      </a:schemeClr>
                    </a:solidFill>
                  </a:tcPr>
                </a:tc>
                <a:extLst>
                  <a:ext uri="{0D108BD9-81ED-4DB2-BD59-A6C34878D82A}">
                    <a16:rowId xmlns:a16="http://schemas.microsoft.com/office/drawing/2014/main" val="467469324"/>
                  </a:ext>
                </a:extLst>
              </a:tr>
              <a:tr h="529025">
                <a:tc>
                  <a:txBody>
                    <a:bodyPr/>
                    <a:lstStyle/>
                    <a:p>
                      <a:r>
                        <a:rPr lang="en-GB" sz="1100" dirty="0"/>
                        <a:t>KS5</a:t>
                      </a:r>
                    </a:p>
                    <a:p>
                      <a:pPr lvl="0">
                        <a:buNone/>
                      </a:pPr>
                      <a:endParaRPr lang="en-GB" sz="1100" b="1"/>
                    </a:p>
                  </a:txBody>
                  <a:tcPr>
                    <a:solidFill>
                      <a:schemeClr val="accent6">
                        <a:lumMod val="40000"/>
                        <a:lumOff val="60000"/>
                      </a:schemeClr>
                    </a:solidFill>
                  </a:tcPr>
                </a:tc>
                <a:tc>
                  <a:txBody>
                    <a:bodyPr/>
                    <a:lstStyle/>
                    <a:p>
                      <a:pPr lvl="0">
                        <a:buNone/>
                      </a:pPr>
                      <a:r>
                        <a:rPr lang="en-GB" sz="1100" b="0" i="0" u="none" strike="noStrike" noProof="0" dirty="0">
                          <a:solidFill>
                            <a:srgbClr val="000000"/>
                          </a:solidFill>
                          <a:latin typeface="Aptos"/>
                        </a:rPr>
                        <a:t>Next Steps programme of day provision visits</a:t>
                      </a:r>
                    </a:p>
                    <a:p>
                      <a:pPr lvl="0">
                        <a:buNone/>
                      </a:pPr>
                      <a:r>
                        <a:rPr lang="en-GB" sz="1100" b="0" i="0" u="none" strike="noStrike" noProof="0" dirty="0">
                          <a:solidFill>
                            <a:srgbClr val="000000"/>
                          </a:solidFill>
                          <a:latin typeface="Aptos"/>
                        </a:rPr>
                        <a:t>Mini-enterprise</a:t>
                      </a:r>
                    </a:p>
                    <a:p>
                      <a:pPr lvl="0">
                        <a:buNone/>
                      </a:pPr>
                      <a:r>
                        <a:rPr lang="en-GB" sz="1100" b="0" i="0" u="none" strike="noStrike" noProof="0" dirty="0">
                          <a:solidFill>
                            <a:srgbClr val="000000"/>
                          </a:solidFill>
                          <a:latin typeface="Aptos"/>
                        </a:rPr>
                        <a:t>Career activities</a:t>
                      </a:r>
                    </a:p>
                    <a:p>
                      <a:pPr lvl="0">
                        <a:buNone/>
                      </a:pPr>
                      <a:r>
                        <a:rPr lang="en-GB" sz="1100" b="0" i="0" u="none" strike="noStrike" noProof="0" dirty="0">
                          <a:solidFill>
                            <a:srgbClr val="000000"/>
                          </a:solidFill>
                          <a:latin typeface="Aptos"/>
                        </a:rPr>
                        <a:t>Increasing the pupil's autonomy </a:t>
                      </a:r>
                    </a:p>
                    <a:p>
                      <a:pPr lvl="0">
                        <a:buNone/>
                      </a:pPr>
                      <a:r>
                        <a:rPr lang="en-GB" sz="1100" b="0" i="0" u="none" strike="noStrike" noProof="0" dirty="0">
                          <a:solidFill>
                            <a:schemeClr val="tx1"/>
                          </a:solidFill>
                          <a:latin typeface="Aptos"/>
                        </a:rPr>
                        <a:t>Encounters with Employers and employees</a:t>
                      </a:r>
                      <a:endParaRPr lang="en-GB" sz="1100" dirty="0"/>
                    </a:p>
                    <a:p>
                      <a:pPr lvl="0">
                        <a:buNone/>
                      </a:pPr>
                      <a:r>
                        <a:rPr lang="en-GB" sz="1100" b="0" i="0" u="none" strike="noStrike" noProof="0" dirty="0">
                          <a:solidFill>
                            <a:srgbClr val="000000"/>
                          </a:solidFill>
                          <a:latin typeface="Aptos"/>
                        </a:rPr>
                        <a:t>Transition planning and career meetings takes place via EHCP meetings and separately arranged meetings as needed involving families, social care, health and Send Careers advisors / parents evenings.</a:t>
                      </a:r>
                      <a:endParaRPr lang="en-GB" sz="1100" dirty="0"/>
                    </a:p>
                    <a:p>
                      <a:pPr lvl="0">
                        <a:buNone/>
                      </a:pPr>
                      <a:r>
                        <a:rPr lang="en-GB" sz="1100" b="0" i="0" u="none" strike="noStrike" noProof="0" dirty="0">
                          <a:solidFill>
                            <a:srgbClr val="000000"/>
                          </a:solidFill>
                          <a:latin typeface="Aptos"/>
                        </a:rPr>
                        <a:t>ASDAN</a:t>
                      </a:r>
                    </a:p>
                    <a:p>
                      <a:pPr lvl="0">
                        <a:buNone/>
                      </a:pPr>
                      <a:r>
                        <a:rPr lang="en-GB" sz="1100" b="0" i="0" u="none" strike="noStrike" noProof="0" dirty="0">
                          <a:solidFill>
                            <a:srgbClr val="000000"/>
                          </a:solidFill>
                          <a:latin typeface="Aptos"/>
                        </a:rPr>
                        <a:t>Yr11 and Post 16 coffee mornings for Parents &amp; Carers</a:t>
                      </a:r>
                    </a:p>
                    <a:p>
                      <a:pPr lvl="0">
                        <a:buNone/>
                      </a:pPr>
                      <a:r>
                        <a:rPr lang="en-GB" sz="1100" b="0" i="0" u="none" strike="noStrike" noProof="0" dirty="0">
                          <a:solidFill>
                            <a:srgbClr val="000000"/>
                          </a:solidFill>
                          <a:latin typeface="Aptos"/>
                        </a:rPr>
                        <a:t>Referrals to health and social care as needed.</a:t>
                      </a:r>
                    </a:p>
                    <a:p>
                      <a:pPr lvl="0">
                        <a:buNone/>
                      </a:pPr>
                      <a:r>
                        <a:rPr lang="en-GB" sz="1100" b="0" i="0" u="none" strike="noStrike" noProof="0" dirty="0">
                          <a:solidFill>
                            <a:srgbClr val="000000"/>
                          </a:solidFill>
                          <a:latin typeface="Aptos"/>
                        </a:rPr>
                        <a:t>Sharing preferences and needs with families &amp; future provisions</a:t>
                      </a:r>
                    </a:p>
                    <a:p>
                      <a:pPr lvl="0">
                        <a:buNone/>
                      </a:pPr>
                      <a:r>
                        <a:rPr lang="en-GB" sz="1100" b="0" i="0" u="none" strike="noStrike" noProof="0" dirty="0">
                          <a:solidFill>
                            <a:srgbClr val="000000"/>
                          </a:solidFill>
                          <a:latin typeface="Aptos"/>
                        </a:rPr>
                        <a:t>Observations with Post 19 services</a:t>
                      </a:r>
                    </a:p>
                    <a:p>
                      <a:pPr lvl="0">
                        <a:buNone/>
                      </a:pPr>
                      <a:r>
                        <a:rPr lang="en-GB" sz="1100" b="0" i="0" u="none" strike="noStrike" noProof="0" dirty="0">
                          <a:solidFill>
                            <a:srgbClr val="000000"/>
                          </a:solidFill>
                          <a:latin typeface="Aptos"/>
                        </a:rPr>
                        <a:t>Alumni coffee mornings</a:t>
                      </a:r>
                    </a:p>
                    <a:p>
                      <a:pPr lvl="0">
                        <a:buNone/>
                      </a:pPr>
                      <a:r>
                        <a:rPr lang="en-GB" sz="1100" b="0" i="0" u="none" strike="noStrike" noProof="0" dirty="0">
                          <a:solidFill>
                            <a:srgbClr val="000000"/>
                          </a:solidFill>
                          <a:latin typeface="Aptos"/>
                        </a:rPr>
                        <a:t>Send Forward transition event (and other career and transition events)</a:t>
                      </a:r>
                      <a:endParaRPr lang="en-GB" sz="1100" dirty="0"/>
                    </a:p>
                  </a:txBody>
                  <a:tcPr>
                    <a:solidFill>
                      <a:schemeClr val="accent6">
                        <a:lumMod val="40000"/>
                        <a:lumOff val="60000"/>
                      </a:schemeClr>
                    </a:solidFill>
                  </a:tcPr>
                </a:tc>
                <a:tc>
                  <a:txBody>
                    <a:bodyPr/>
                    <a:lstStyle/>
                    <a:p>
                      <a:pPr lvl="0">
                        <a:buNone/>
                      </a:pPr>
                      <a:r>
                        <a:rPr lang="en-GB" sz="1100" b="0" i="0" u="none" strike="noStrike" noProof="0" dirty="0">
                          <a:solidFill>
                            <a:srgbClr val="000000"/>
                          </a:solidFill>
                          <a:latin typeface="Aptos"/>
                          <a:hlinkClick r:id="rId4"/>
                        </a:rPr>
                        <a:t>Next step programme of day provision visits.docx</a:t>
                      </a:r>
                      <a:endParaRPr lang="en-US" sz="1100"/>
                    </a:p>
                    <a:p>
                      <a:pPr lvl="0">
                        <a:buNone/>
                      </a:pPr>
                      <a:r>
                        <a:rPr lang="en-GB" sz="1100" b="0" i="0" u="none" strike="noStrike" noProof="0" dirty="0">
                          <a:solidFill>
                            <a:srgbClr val="000000"/>
                          </a:solidFill>
                          <a:latin typeface="Aptos"/>
                        </a:rPr>
                        <a:t>Experience Curriculum</a:t>
                      </a:r>
                      <a:endParaRPr lang="en-US" sz="1100"/>
                    </a:p>
                    <a:p>
                      <a:pPr lvl="0">
                        <a:buNone/>
                      </a:pPr>
                      <a:r>
                        <a:rPr lang="en-GB" sz="1100" b="0" i="0" u="none" strike="noStrike" noProof="0" dirty="0">
                          <a:solidFill>
                            <a:srgbClr val="000000"/>
                          </a:solidFill>
                          <a:latin typeface="Aptos"/>
                        </a:rPr>
                        <a:t>Talentino PMLD Enterprise </a:t>
                      </a:r>
                      <a:r>
                        <a:rPr lang="en-GB" sz="1100" b="0" i="0" u="none" strike="noStrike" noProof="0" dirty="0">
                          <a:solidFill>
                            <a:srgbClr val="000000"/>
                          </a:solidFill>
                          <a:hlinkClick r:id="rId5"/>
                        </a:rPr>
                        <a:t>Talentino PMLD lesson plans.pdf</a:t>
                      </a:r>
                      <a:endParaRPr lang="en-US" sz="1100"/>
                    </a:p>
                    <a:p>
                      <a:pPr lvl="0">
                        <a:buNone/>
                      </a:pPr>
                      <a:r>
                        <a:rPr lang="en-GB" sz="1100" b="0" i="0" u="none" strike="noStrike" noProof="0" dirty="0">
                          <a:solidFill>
                            <a:srgbClr val="000000"/>
                          </a:solidFill>
                          <a:latin typeface="Aptos"/>
                        </a:rPr>
                        <a:t>School Career lessons </a:t>
                      </a:r>
                      <a:r>
                        <a:rPr lang="en-GB" sz="1100" b="0" i="0" u="none" strike="noStrike" noProof="0" dirty="0">
                          <a:solidFill>
                            <a:srgbClr val="000000"/>
                          </a:solidFill>
                          <a:hlinkClick r:id="rId6"/>
                        </a:rPr>
                        <a:t>Career lessons and resources for teachers</a:t>
                      </a:r>
                      <a:endParaRPr lang="en-US" sz="1100"/>
                    </a:p>
                    <a:p>
                      <a:pPr lvl="0">
                        <a:buNone/>
                      </a:pPr>
                      <a:r>
                        <a:rPr lang="en-GB" sz="1100" b="0" i="0" u="none" strike="noStrike" noProof="0" dirty="0">
                          <a:solidFill>
                            <a:srgbClr val="000000"/>
                          </a:solidFill>
                          <a:hlinkClick r:id="rId7"/>
                        </a:rPr>
                        <a:t>Careers for sensory learners</a:t>
                      </a:r>
                      <a:endParaRPr lang="en-GB" sz="1100" dirty="0"/>
                    </a:p>
                    <a:p>
                      <a:pPr lvl="0">
                        <a:buNone/>
                      </a:pPr>
                      <a:r>
                        <a:rPr lang="en-GB" sz="1100" b="0" i="0" u="none" strike="noStrike" noProof="0" dirty="0">
                          <a:solidFill>
                            <a:srgbClr val="000000"/>
                          </a:solidFill>
                        </a:rPr>
                        <a:t>Developing autonomy through sensory choices</a:t>
                      </a:r>
                    </a:p>
                    <a:p>
                      <a:pPr lvl="0">
                        <a:buNone/>
                      </a:pPr>
                      <a:r>
                        <a:rPr lang="en-GB" sz="1100" b="0" i="0" u="none" strike="noStrike" noProof="0" dirty="0">
                          <a:solidFill>
                            <a:srgbClr val="000000"/>
                          </a:solidFill>
                          <a:latin typeface="Aptos"/>
                        </a:rPr>
                        <a:t>Communication passport</a:t>
                      </a:r>
                    </a:p>
                    <a:p>
                      <a:pPr lvl="0">
                        <a:buNone/>
                      </a:pPr>
                      <a:r>
                        <a:rPr lang="en-GB" sz="1100" b="0" i="0" u="none" strike="noStrike" noProof="0" dirty="0">
                          <a:solidFill>
                            <a:srgbClr val="000000"/>
                          </a:solidFill>
                          <a:latin typeface="Aptos"/>
                        </a:rPr>
                        <a:t>Level 6 CEIAG in school </a:t>
                      </a:r>
                      <a:endParaRPr lang="en-US" sz="1100" b="0" i="0" u="none" strike="noStrike" noProof="0">
                        <a:solidFill>
                          <a:srgbClr val="000000"/>
                        </a:solidFill>
                        <a:latin typeface="Aptos"/>
                      </a:endParaRPr>
                    </a:p>
                    <a:p>
                      <a:pPr lvl="0">
                        <a:buNone/>
                      </a:pPr>
                      <a:r>
                        <a:rPr lang="en-GB" sz="1100" b="0" i="0" u="none" strike="noStrike" noProof="0" dirty="0">
                          <a:solidFill>
                            <a:srgbClr val="000000"/>
                          </a:solidFill>
                          <a:latin typeface="Aptos"/>
                        </a:rPr>
                        <a:t>Send Career Advisors yrs13/14</a:t>
                      </a:r>
                    </a:p>
                    <a:p>
                      <a:pPr lvl="0">
                        <a:buNone/>
                      </a:pPr>
                      <a:r>
                        <a:rPr lang="en-GB" sz="1100" b="0" i="0" u="none" strike="noStrike" noProof="0" dirty="0">
                          <a:solidFill>
                            <a:srgbClr val="000000"/>
                          </a:solidFill>
                          <a:latin typeface="Aptos"/>
                        </a:rPr>
                        <a:t>Sensory boxes</a:t>
                      </a:r>
                    </a:p>
                    <a:p>
                      <a:pPr lvl="0">
                        <a:buNone/>
                      </a:pPr>
                      <a:r>
                        <a:rPr lang="en-GB" sz="1100" b="0" i="0" u="none" strike="noStrike" noProof="0" dirty="0">
                          <a:solidFill>
                            <a:srgbClr val="000000"/>
                          </a:solidFill>
                          <a:latin typeface="Aptos"/>
                        </a:rPr>
                        <a:t>ASDAN</a:t>
                      </a:r>
                    </a:p>
                    <a:p>
                      <a:pPr lvl="0">
                        <a:buNone/>
                      </a:pPr>
                      <a:r>
                        <a:rPr lang="en-GB" sz="1100" b="0" i="0" u="none" strike="noStrike" noProof="0" dirty="0">
                          <a:solidFill>
                            <a:srgbClr val="000000"/>
                          </a:solidFill>
                          <a:latin typeface="Aptos"/>
                        </a:rPr>
                        <a:t>Completing visit feedback form </a:t>
                      </a:r>
                      <a:r>
                        <a:rPr lang="en-GB" sz="1100" b="0" i="0" u="none" strike="noStrike" noProof="0" dirty="0">
                          <a:solidFill>
                            <a:srgbClr val="000000"/>
                          </a:solidFill>
                          <a:hlinkClick r:id="rId3"/>
                        </a:rPr>
                        <a:t>KS3/4 and Post 16 Visits and Work experience  – Fill in form</a:t>
                      </a:r>
                      <a:endParaRPr lang="en-GB" sz="1100" dirty="0"/>
                    </a:p>
                    <a:p>
                      <a:pPr lvl="0">
                        <a:buNone/>
                      </a:pPr>
                      <a:r>
                        <a:rPr lang="en-GB" sz="1100" b="0" i="0" u="none" strike="noStrike" noProof="0" dirty="0">
                          <a:solidFill>
                            <a:schemeClr val="tx1"/>
                          </a:solidFill>
                          <a:latin typeface="Aptos"/>
                        </a:rPr>
                        <a:t>Discussions with parents &amp; carers about careers / progression routes</a:t>
                      </a:r>
                      <a:endParaRPr lang="en-GB" dirty="0"/>
                    </a:p>
                    <a:p>
                      <a:pPr lvl="0">
                        <a:buNone/>
                      </a:pPr>
                      <a:r>
                        <a:rPr lang="en-GB" sz="1100" b="0" i="0" u="none" strike="noStrike" noProof="0" dirty="0">
                          <a:solidFill>
                            <a:schemeClr val="tx1"/>
                          </a:solidFill>
                          <a:latin typeface="Aptos"/>
                        </a:rPr>
                        <a:t>Website / newsletters / social media / school communications</a:t>
                      </a:r>
                      <a:endParaRPr lang="en-GB" dirty="0"/>
                    </a:p>
                    <a:p>
                      <a:pPr lvl="0">
                        <a:buNone/>
                      </a:pPr>
                      <a:endParaRPr lang="en-GB" sz="1100" b="0" i="0" u="none" strike="noStrike" noProof="0" dirty="0">
                        <a:solidFill>
                          <a:srgbClr val="000000"/>
                        </a:solidFill>
                      </a:endParaRPr>
                    </a:p>
                  </a:txBody>
                  <a:tcPr>
                    <a:solidFill>
                      <a:schemeClr val="accent6">
                        <a:lumMod val="40000"/>
                        <a:lumOff val="60000"/>
                      </a:schemeClr>
                    </a:solidFill>
                  </a:tcPr>
                </a:tc>
                <a:extLst>
                  <a:ext uri="{0D108BD9-81ED-4DB2-BD59-A6C34878D82A}">
                    <a16:rowId xmlns:a16="http://schemas.microsoft.com/office/drawing/2014/main" val="2478920636"/>
                  </a:ext>
                </a:extLst>
              </a:tr>
            </a:tbl>
          </a:graphicData>
        </a:graphic>
      </p:graphicFrame>
    </p:spTree>
    <p:extLst>
      <p:ext uri="{BB962C8B-B14F-4D97-AF65-F5344CB8AC3E}">
        <p14:creationId xmlns:p14="http://schemas.microsoft.com/office/powerpoint/2010/main" val="1090205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4</Slides>
  <Notes>0</Notes>
  <HiddenSlides>0</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Introduction  to the  Lexden Springs Career Programmes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194</cp:revision>
  <dcterms:created xsi:type="dcterms:W3CDTF">2013-07-15T20:26:40Z</dcterms:created>
  <dcterms:modified xsi:type="dcterms:W3CDTF">2026-02-04T15:05:50Z</dcterms:modified>
</cp:coreProperties>
</file>